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8" r:id="rId38"/>
    <p:sldId id="292" r:id="rId39"/>
    <p:sldId id="293" r:id="rId40"/>
    <p:sldId id="299" r:id="rId41"/>
    <p:sldId id="297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3F6EC3"/>
    <a:srgbClr val="BF5711"/>
    <a:srgbClr val="FF741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80E6AD-1500-48D7-AD17-86D06F8F9E77}">
  <a:tblStyle styleId="{8880E6AD-1500-48D7-AD17-86D06F8F9E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4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4d5cdc0f8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54d5cdc0f8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4d5cdc0f8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54d5cdc0f8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4d5cdc0f8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54d5cdc0f8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4d5cdc0f8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54d5cdc0f8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4d5cdc0f8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254d5cdc0f8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4d5cdc0f8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54d5cdc0f8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4d5cdc0f8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54d5cdc0f8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4bd018d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54bd018d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54d5cdc0f8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254d5cdc0f8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54d5cdc0f8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254d5cdc0f8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4d5cdc0f8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254d5cdc0f8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54d5cdc0f8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54d5cdc0f8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4d5cdc0f8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000"/>
              <a:t>그림 변경 요청, mixup 논문의 설명 추가</a:t>
            </a:r>
            <a:endParaRPr sz="1000"/>
          </a:p>
        </p:txBody>
      </p:sp>
      <p:sp>
        <p:nvSpPr>
          <p:cNvPr id="526" name="Google Shape;526;g254d5cdc0f8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4d5cdc0f8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54d5cdc0f8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54da53b81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571" name="Google Shape;571;g254da53b81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54d5cdc0f8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박스 색 다르게</a:t>
            </a:r>
            <a:endParaRPr/>
          </a:p>
        </p:txBody>
      </p:sp>
      <p:sp>
        <p:nvSpPr>
          <p:cNvPr id="590" name="Google Shape;590;g254d5cdc0f8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54d5cdc0f8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문장 추가 필요</a:t>
            </a:r>
            <a:endParaRPr/>
          </a:p>
        </p:txBody>
      </p:sp>
      <p:sp>
        <p:nvSpPr>
          <p:cNvPr id="624" name="Google Shape;624;g254d5cdc0f8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54d5cdc0f8_0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254d5cdc0f8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54d5cdc0f8_0_1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54d5cdc0f8_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54d5cdc0f8_0_1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254d5cdc0f8_0_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54d5cdc0f8_0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말 수정</a:t>
            </a:r>
            <a:endParaRPr/>
          </a:p>
        </p:txBody>
      </p:sp>
      <p:sp>
        <p:nvSpPr>
          <p:cNvPr id="712" name="Google Shape;712;g254d5cdc0f8_0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54d5cdc0f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254d5cdc0f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54bd018d6e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g254bd018d6e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54d5cdc0f8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수정 필요</a:t>
            </a:r>
            <a:endParaRPr/>
          </a:p>
        </p:txBody>
      </p:sp>
      <p:sp>
        <p:nvSpPr>
          <p:cNvPr id="771" name="Google Shape;771;g254d5cdc0f8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54d5cdc0f8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254d5cdc0f8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54d5cdc0f8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augmentation 다른 거 추가</a:t>
            </a:r>
            <a:endParaRPr/>
          </a:p>
        </p:txBody>
      </p:sp>
      <p:sp>
        <p:nvSpPr>
          <p:cNvPr id="800" name="Google Shape;800;g254d5cdc0f8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54bd018d6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g254bd018d6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55051f0e38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255051f0e38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54da53b81e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추가 작성</a:t>
            </a:r>
            <a:endParaRPr/>
          </a:p>
        </p:txBody>
      </p:sp>
      <p:sp>
        <p:nvSpPr>
          <p:cNvPr id="827" name="Google Shape;827;g254da53b81e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782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4faa9c56f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g254faa9c56f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60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4bd018d6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54bd018d6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55051f0e38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g255051f0e38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945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4d5cdc0f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54d5cdc0f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4da53b8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54da53b8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5051f0e3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55051f0e3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4d5cdc0f8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54d5cdc0f8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4d5cdc0f8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54d5cdc0f8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7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-3" y="0"/>
            <a:ext cx="121920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0" y="5121798"/>
            <a:ext cx="12192000" cy="17361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" name="Google Shape;86;p13"/>
          <p:cNvGrpSpPr/>
          <p:nvPr/>
        </p:nvGrpSpPr>
        <p:grpSpPr>
          <a:xfrm>
            <a:off x="1794588" y="1826086"/>
            <a:ext cx="8602800" cy="2068914"/>
            <a:chOff x="1794613" y="1622829"/>
            <a:chExt cx="8602800" cy="2068914"/>
          </a:xfrm>
        </p:grpSpPr>
        <p:sp>
          <p:nvSpPr>
            <p:cNvPr id="87" name="Google Shape;87;p13"/>
            <p:cNvSpPr txBox="1"/>
            <p:nvPr/>
          </p:nvSpPr>
          <p:spPr>
            <a:xfrm>
              <a:off x="1794613" y="2306343"/>
              <a:ext cx="86028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200" b="1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합성데이터 기반 객체 탐지 </a:t>
              </a:r>
              <a:endParaRPr sz="42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200" b="1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 경진대회</a:t>
              </a:r>
              <a:endParaRPr sz="4200" b="1" i="0" u="none" strike="noStrike" cap="none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853080" y="1622829"/>
              <a:ext cx="6486019" cy="403091"/>
              <a:chOff x="517178" y="1489782"/>
              <a:chExt cx="4300800" cy="443400"/>
            </a:xfrm>
          </p:grpSpPr>
          <p:sp>
            <p:nvSpPr>
              <p:cNvPr id="89" name="Google Shape;89;p13"/>
              <p:cNvSpPr/>
              <p:nvPr/>
            </p:nvSpPr>
            <p:spPr>
              <a:xfrm>
                <a:off x="517178" y="1489782"/>
                <a:ext cx="4300800" cy="443400"/>
              </a:xfrm>
              <a:prstGeom prst="rect">
                <a:avLst/>
              </a:prstGeom>
              <a:solidFill>
                <a:srgbClr val="F681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3"/>
              <p:cNvSpPr txBox="1"/>
              <p:nvPr/>
            </p:nvSpPr>
            <p:spPr>
              <a:xfrm>
                <a:off x="1317522" y="1491474"/>
                <a:ext cx="2699994" cy="4401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" name="Google Shape;91;p13"/>
          <p:cNvSpPr txBox="1"/>
          <p:nvPr/>
        </p:nvSpPr>
        <p:spPr>
          <a:xfrm>
            <a:off x="6076625" y="5761345"/>
            <a:ext cx="63063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쥬혁이</a:t>
            </a: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 Bing,  ever4red,  </a:t>
            </a: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중요한건꺾이지않는마음</a:t>
            </a:r>
            <a:endParaRPr sz="2000" b="0" i="0" u="none" strike="noStrike" cap="none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825" y="1826100"/>
            <a:ext cx="1238250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8676438" y="6247951"/>
            <a:ext cx="344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2023.05.08 ~ 2023.06.19 </a:t>
            </a:r>
            <a:endParaRPr sz="20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9818100" y="6673200"/>
            <a:ext cx="237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</a:t>
            </a:r>
            <a:r>
              <a:rPr lang="ko-KR" sz="600" dirty="0" err="1">
                <a:solidFill>
                  <a:schemeClr val="dk1"/>
                </a:solidFill>
              </a:rPr>
              <a:t>https</a:t>
            </a:r>
            <a:r>
              <a:rPr lang="ko-KR" sz="600" dirty="0">
                <a:solidFill>
                  <a:schemeClr val="dk1"/>
                </a:solidFill>
              </a:rPr>
              <a:t>://www.g2.com/articles/object-detection</a:t>
            </a:r>
            <a:endParaRPr sz="6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149613" y="5897923"/>
            <a:ext cx="28887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 </a:t>
            </a:r>
            <a:r>
              <a:rPr lang="ko-KR" sz="17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쥬혁이</a:t>
            </a:r>
            <a:endParaRPr sz="17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/>
          <p:nvPr/>
        </p:nvSpPr>
        <p:spPr>
          <a:xfrm rot="10800000" flipH="1">
            <a:off x="3219137" y="1054490"/>
            <a:ext cx="3102300" cy="199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3" y="-3"/>
            <a:ext cx="2733344" cy="428400"/>
          </a:xfrm>
          <a:prstGeom prst="snip1Rect">
            <a:avLst>
              <a:gd name="adj" fmla="val 47970"/>
            </a:avLst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278" name="Google Shape;27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37" y="1462265"/>
            <a:ext cx="2360926" cy="138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/>
          <p:nvPr/>
        </p:nvSpPr>
        <p:spPr>
          <a:xfrm>
            <a:off x="489938" y="1097865"/>
            <a:ext cx="283144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티볼리</a:t>
            </a:r>
            <a:r>
              <a:rPr 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(1세대) 2015-2017</a:t>
            </a:r>
            <a:endParaRPr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2738" y="1488865"/>
            <a:ext cx="2628500" cy="1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/>
          <p:nvPr/>
        </p:nvSpPr>
        <p:spPr>
          <a:xfrm>
            <a:off x="3321388" y="1097865"/>
            <a:ext cx="236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i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티볼리 F/L (1세대) 2020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2" name="Google Shape;282;p22"/>
          <p:cNvPicPr preferRelativeResize="0"/>
          <p:nvPr/>
        </p:nvPicPr>
        <p:blipFill rotWithShape="1">
          <a:blip r:embed="rId5">
            <a:alphaModFix/>
          </a:blip>
          <a:srcRect l="4308" r="5185"/>
          <a:stretch/>
        </p:blipFill>
        <p:spPr>
          <a:xfrm>
            <a:off x="541275" y="3485503"/>
            <a:ext cx="2410249" cy="127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/>
          <p:nvPr/>
        </p:nvSpPr>
        <p:spPr>
          <a:xfrm>
            <a:off x="489937" y="3146815"/>
            <a:ext cx="222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티볼리 아머 2017-2019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4" name="Google Shape;284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1862" y="3425728"/>
            <a:ext cx="2410225" cy="138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2"/>
          <p:cNvSpPr/>
          <p:nvPr/>
        </p:nvSpPr>
        <p:spPr>
          <a:xfrm>
            <a:off x="3432736" y="3146815"/>
            <a:ext cx="2628502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i="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티볼리</a:t>
            </a:r>
            <a:r>
              <a:rPr lang="ko-KR" b="1" i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에어 2016-2019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5737" y="1635131"/>
            <a:ext cx="2885654" cy="2794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2"/>
          <p:cNvCxnSpPr>
            <a:stCxn id="275" idx="3"/>
          </p:cNvCxnSpPr>
          <p:nvPr/>
        </p:nvCxnSpPr>
        <p:spPr>
          <a:xfrm>
            <a:off x="6321437" y="2051540"/>
            <a:ext cx="2774400" cy="800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8" name="Google Shape;288;p22"/>
          <p:cNvSpPr/>
          <p:nvPr/>
        </p:nvSpPr>
        <p:spPr>
          <a:xfrm>
            <a:off x="6689635" y="1869484"/>
            <a:ext cx="339389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학습에는 2020년 식 만 존재함</a:t>
            </a:r>
            <a:endParaRPr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2692325" y="5514263"/>
            <a:ext cx="8771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32번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class의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경우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티볼리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2016~2020는 1세대(15~17, 20~),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아머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에어 등의 종류가 있지만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데이터는 </a:t>
            </a:r>
            <a:r>
              <a:rPr lang="ko-KR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티볼리</a:t>
            </a:r>
            <a:r>
              <a:rPr 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1세대 2020년식만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존재하였습니다.</a:t>
            </a:r>
            <a:endParaRPr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92" name="Google Shape;29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2"/>
          <p:cNvSpPr txBox="1"/>
          <p:nvPr/>
        </p:nvSpPr>
        <p:spPr>
          <a:xfrm>
            <a:off x="-67425" y="29450"/>
            <a:ext cx="288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</a:t>
            </a:r>
            <a:endParaRPr sz="1700" b="1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" name="Google Shape;186;p18"/>
          <p:cNvSpPr txBox="1"/>
          <p:nvPr/>
        </p:nvSpPr>
        <p:spPr>
          <a:xfrm>
            <a:off x="2885703" y="-26474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Domain Knowledge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23B14E-64E5-7DF4-88AE-F74579578073}"/>
              </a:ext>
            </a:extLst>
          </p:cNvPr>
          <p:cNvSpPr/>
          <p:nvPr/>
        </p:nvSpPr>
        <p:spPr>
          <a:xfrm>
            <a:off x="5902" y="916075"/>
            <a:ext cx="6607808" cy="3990033"/>
          </a:xfrm>
          <a:prstGeom prst="rect">
            <a:avLst/>
          </a:prstGeom>
          <a:noFill/>
          <a:ln w="158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사다리꼴 23"/>
          <p:cNvSpPr/>
          <p:nvPr/>
        </p:nvSpPr>
        <p:spPr>
          <a:xfrm rot="10800000">
            <a:off x="1860354" y="4944413"/>
            <a:ext cx="8401768" cy="477233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Google Shape;312;p23"/>
          <p:cNvSpPr/>
          <p:nvPr/>
        </p:nvSpPr>
        <p:spPr>
          <a:xfrm>
            <a:off x="4441822" y="5015138"/>
            <a:ext cx="3924785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Domain Knowledge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설명</a:t>
            </a: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/>
          <p:nvPr/>
        </p:nvSpPr>
        <p:spPr>
          <a:xfrm>
            <a:off x="3" y="-3"/>
            <a:ext cx="2733344" cy="428400"/>
          </a:xfrm>
          <a:prstGeom prst="snip1Rect">
            <a:avLst>
              <a:gd name="adj" fmla="val 47970"/>
            </a:avLst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289" y="1455738"/>
            <a:ext cx="2976462" cy="153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8157" y="1455742"/>
            <a:ext cx="3258294" cy="171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3"/>
          <p:cNvSpPr/>
          <p:nvPr/>
        </p:nvSpPr>
        <p:spPr>
          <a:xfrm>
            <a:off x="1246469" y="2495390"/>
            <a:ext cx="1941600" cy="309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4707107" y="2541926"/>
            <a:ext cx="2032500" cy="37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04" name="Google Shape;304;p23"/>
          <p:cNvSpPr/>
          <p:nvPr/>
        </p:nvSpPr>
        <p:spPr>
          <a:xfrm>
            <a:off x="12411" y="725967"/>
            <a:ext cx="220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Avante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Line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(2020</a:t>
            </a:r>
            <a:r>
              <a:rPr lang="en-US" alt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sz="14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3692103" y="707694"/>
            <a:ext cx="156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Avante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(2020)</a:t>
            </a:r>
            <a:endParaRPr sz="14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16747" y="3436708"/>
            <a:ext cx="237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Sonata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2020 </a:t>
            </a: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Sensuous</a:t>
            </a:r>
            <a:endParaRPr sz="14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07" name="Google Shape;30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300" y="4071725"/>
            <a:ext cx="3258300" cy="163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2575" y="4062513"/>
            <a:ext cx="3361556" cy="17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3"/>
          <p:cNvSpPr/>
          <p:nvPr/>
        </p:nvSpPr>
        <p:spPr>
          <a:xfrm>
            <a:off x="3685594" y="3402329"/>
            <a:ext cx="140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Sonata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2020</a:t>
            </a:r>
            <a:endParaRPr sz="14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333199" y="4828236"/>
            <a:ext cx="1563300" cy="49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4034174" y="4842436"/>
            <a:ext cx="1563300" cy="49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7913657" y="1596183"/>
            <a:ext cx="3924785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같은 차량 내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</a:t>
            </a: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Line</a:t>
            </a: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존재</a:t>
            </a:r>
            <a:endParaRPr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7357850" y="2157017"/>
            <a:ext cx="4995017" cy="19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차량은 같은 연식 모델이라도 여러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Line으로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출시가 되고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소비자의 기호에 따라 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약간씩 다른 디자인을 선택할 수 있습니다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저희의 </a:t>
            </a:r>
            <a:r>
              <a:rPr 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 데이터에는 기본 라인만 존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재하지만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현실 세계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 라인이 존재합니다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314" name="Google Shape;31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3"/>
          <p:cNvSpPr txBox="1"/>
          <p:nvPr/>
        </p:nvSpPr>
        <p:spPr>
          <a:xfrm>
            <a:off x="-67425" y="29450"/>
            <a:ext cx="288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</a:t>
            </a:r>
            <a:endParaRPr sz="1700" b="1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0" name="Google Shape;186;p18"/>
          <p:cNvSpPr txBox="1"/>
          <p:nvPr/>
        </p:nvSpPr>
        <p:spPr>
          <a:xfrm>
            <a:off x="2885703" y="-26474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Domain Knowledge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23B14E-64E5-7DF4-88AE-F74579578073}"/>
              </a:ext>
            </a:extLst>
          </p:cNvPr>
          <p:cNvSpPr/>
          <p:nvPr/>
        </p:nvSpPr>
        <p:spPr>
          <a:xfrm>
            <a:off x="3678157" y="3363584"/>
            <a:ext cx="3679692" cy="2738278"/>
          </a:xfrm>
          <a:prstGeom prst="rect">
            <a:avLst/>
          </a:prstGeom>
          <a:noFill/>
          <a:ln w="158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23B14E-64E5-7DF4-88AE-F74579578073}"/>
              </a:ext>
            </a:extLst>
          </p:cNvPr>
          <p:cNvSpPr/>
          <p:nvPr/>
        </p:nvSpPr>
        <p:spPr>
          <a:xfrm>
            <a:off x="0" y="3363584"/>
            <a:ext cx="3679692" cy="2738278"/>
          </a:xfrm>
          <a:prstGeom prst="rect">
            <a:avLst/>
          </a:prstGeom>
          <a:noFill/>
          <a:ln w="158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23B14E-64E5-7DF4-88AE-F74579578073}"/>
              </a:ext>
            </a:extLst>
          </p:cNvPr>
          <p:cNvSpPr/>
          <p:nvPr/>
        </p:nvSpPr>
        <p:spPr>
          <a:xfrm>
            <a:off x="5902" y="640675"/>
            <a:ext cx="3679692" cy="2738278"/>
          </a:xfrm>
          <a:prstGeom prst="rect">
            <a:avLst/>
          </a:prstGeom>
          <a:noFill/>
          <a:ln w="158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23B14E-64E5-7DF4-88AE-F74579578073}"/>
              </a:ext>
            </a:extLst>
          </p:cNvPr>
          <p:cNvSpPr/>
          <p:nvPr/>
        </p:nvSpPr>
        <p:spPr>
          <a:xfrm>
            <a:off x="3678157" y="632991"/>
            <a:ext cx="3679692" cy="2738278"/>
          </a:xfrm>
          <a:prstGeom prst="rect">
            <a:avLst/>
          </a:prstGeom>
          <a:noFill/>
          <a:ln w="158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4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321" name="Google Shape;321;p24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p24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</a:rPr>
                <a:t>EDA : </a:t>
              </a:r>
              <a:r>
                <a:rPr lang="ko-KR" sz="1800" b="1" dirty="0" err="1">
                  <a:solidFill>
                    <a:schemeClr val="lt1"/>
                  </a:solidFill>
                </a:rPr>
                <a:t>t</a:t>
              </a:r>
              <a:r>
                <a:rPr lang="ko-KR" sz="1800" b="1" dirty="0">
                  <a:solidFill>
                    <a:schemeClr val="lt1"/>
                  </a:solidFill>
                </a:rPr>
                <a:t>-SNE</a:t>
              </a:r>
              <a:endParaRPr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24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4" name="Google Shape;32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624" y="1854303"/>
            <a:ext cx="6158676" cy="3703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/>
          <p:nvPr/>
        </p:nvSpPr>
        <p:spPr>
          <a:xfrm>
            <a:off x="310624" y="782635"/>
            <a:ext cx="11647275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저희는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ImageNet으로만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pre-train된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모델(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ViT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로 각 차량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image의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feature를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추출하여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SNE그래프를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확인하였습니다.</a:t>
            </a:r>
            <a:endParaRPr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6" name="Google Shape;326;p24"/>
          <p:cNvSpPr/>
          <p:nvPr/>
        </p:nvSpPr>
        <p:spPr>
          <a:xfrm>
            <a:off x="4387274" y="2356475"/>
            <a:ext cx="550200" cy="428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cxnSp>
        <p:nvCxnSpPr>
          <p:cNvPr id="327" name="Google Shape;327;p24"/>
          <p:cNvCxnSpPr>
            <a:cxnSpLocks/>
            <a:stCxn id="326" idx="0"/>
            <a:endCxn id="328" idx="2"/>
          </p:cNvCxnSpPr>
          <p:nvPr/>
        </p:nvCxnSpPr>
        <p:spPr>
          <a:xfrm flipV="1">
            <a:off x="4662374" y="1764100"/>
            <a:ext cx="437202" cy="5923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8" name="Google Shape;328;p24"/>
          <p:cNvSpPr/>
          <p:nvPr/>
        </p:nvSpPr>
        <p:spPr>
          <a:xfrm>
            <a:off x="3657675" y="1502500"/>
            <a:ext cx="2883802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군집을 잘 형성하며 경계가 뚜렷함</a:t>
            </a:r>
            <a:endParaRPr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1544630" y="2780260"/>
            <a:ext cx="982800" cy="577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cxnSp>
        <p:nvCxnSpPr>
          <p:cNvPr id="330" name="Google Shape;330;p24"/>
          <p:cNvCxnSpPr/>
          <p:nvPr/>
        </p:nvCxnSpPr>
        <p:spPr>
          <a:xfrm>
            <a:off x="2084004" y="3238500"/>
            <a:ext cx="550200" cy="2411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1" name="Google Shape;331;p24"/>
          <p:cNvSpPr/>
          <p:nvPr/>
        </p:nvSpPr>
        <p:spPr>
          <a:xfrm>
            <a:off x="1934150" y="5709300"/>
            <a:ext cx="1617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class의 경계가 애매함</a:t>
            </a:r>
            <a:endParaRPr b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2" name="Google Shape;332;p24"/>
          <p:cNvSpPr/>
          <p:nvPr/>
        </p:nvSpPr>
        <p:spPr>
          <a:xfrm>
            <a:off x="3813961" y="3715048"/>
            <a:ext cx="646200" cy="5865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cxnSp>
        <p:nvCxnSpPr>
          <p:cNvPr id="333" name="Google Shape;333;p24"/>
          <p:cNvCxnSpPr>
            <a:stCxn id="332" idx="1"/>
          </p:cNvCxnSpPr>
          <p:nvPr/>
        </p:nvCxnSpPr>
        <p:spPr>
          <a:xfrm flipH="1">
            <a:off x="2903161" y="4008298"/>
            <a:ext cx="910800" cy="1641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4" name="Google Shape;334;p24"/>
          <p:cNvSpPr/>
          <p:nvPr/>
        </p:nvSpPr>
        <p:spPr>
          <a:xfrm>
            <a:off x="6725874" y="1786450"/>
            <a:ext cx="11733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Insight</a:t>
            </a:r>
            <a:endParaRPr sz="18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5" name="Google Shape;335;p24"/>
          <p:cNvSpPr/>
          <p:nvPr/>
        </p:nvSpPr>
        <p:spPr>
          <a:xfrm>
            <a:off x="4850400" y="3104000"/>
            <a:ext cx="1520700" cy="10623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cxnSp>
        <p:nvCxnSpPr>
          <p:cNvPr id="336" name="Google Shape;336;p24"/>
          <p:cNvCxnSpPr>
            <a:stCxn id="335" idx="3"/>
          </p:cNvCxnSpPr>
          <p:nvPr/>
        </p:nvCxnSpPr>
        <p:spPr>
          <a:xfrm>
            <a:off x="6371100" y="3635150"/>
            <a:ext cx="170377" cy="103052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7" name="Google Shape;337;p24"/>
          <p:cNvSpPr/>
          <p:nvPr/>
        </p:nvSpPr>
        <p:spPr>
          <a:xfrm>
            <a:off x="6372624" y="4639778"/>
            <a:ext cx="18798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군집을 잘 형성하지 못함</a:t>
            </a:r>
            <a:endParaRPr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9" name="Google Shape;339;p24"/>
          <p:cNvSpPr txBox="1"/>
          <p:nvPr/>
        </p:nvSpPr>
        <p:spPr>
          <a:xfrm>
            <a:off x="239794" y="6059413"/>
            <a:ext cx="1157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t-</a:t>
            </a:r>
            <a:r>
              <a:rPr lang="ko-KR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SNE</a:t>
            </a:r>
            <a:r>
              <a:rPr lang="ko-KR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 </a:t>
            </a:r>
            <a:r>
              <a:rPr lang="ko-KR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</a:t>
            </a:r>
            <a:r>
              <a:rPr lang="en-US" altLang="ko-KR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SNE란</a:t>
            </a:r>
            <a:r>
              <a:rPr lang="ko-KR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고차원 데이터를 2차원으로 축소할 수 있고 낮은 차원의 데이터를 시각화 하여 데이터 구조 이해하는 방법론입니다.</a:t>
            </a:r>
            <a:endParaRPr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340" name="Google Shape;3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/>
          <p:nvPr/>
        </p:nvSpPr>
        <p:spPr>
          <a:xfrm>
            <a:off x="6604080" y="2100649"/>
            <a:ext cx="5490600" cy="225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가상 이미지임에도 불구하고 학습하지 않은 상태에서</a:t>
            </a:r>
            <a:b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class의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군집을 잘 이루어 냅니다.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그럼에도 불구하고 군집이 잘 지어지지 않는 차량이 존재합니다.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서로 겹치거나 위치가 가까운 유사한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class가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존재합니다.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25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347" name="Google Shape;347;p25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25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EDA</a:t>
              </a:r>
              <a:endParaRPr sz="1800" b="1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349" name="Google Shape;349;p25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50" name="Google Shape;350;p25"/>
          <p:cNvSpPr/>
          <p:nvPr/>
        </p:nvSpPr>
        <p:spPr>
          <a:xfrm>
            <a:off x="742500" y="837000"/>
            <a:ext cx="41175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Feature들의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유사도 </a:t>
            </a:r>
            <a:r>
              <a:rPr 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비교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Cosin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similiaity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sz="14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1" name="Google Shape;351;p25"/>
          <p:cNvSpPr/>
          <p:nvPr/>
        </p:nvSpPr>
        <p:spPr>
          <a:xfrm>
            <a:off x="948117" y="1261142"/>
            <a:ext cx="8393581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tSNE로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유사한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class가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꽤 존재한다는 것을 확인 하였고 더 정확한 정량적인 측정을 하기 위해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별 500개의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feature를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평균 한 후 코사인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유사도를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비교하였습니다.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3" name="Google Shape;353;p25"/>
          <p:cNvSpPr/>
          <p:nvPr/>
        </p:nvSpPr>
        <p:spPr>
          <a:xfrm>
            <a:off x="6032050" y="2480800"/>
            <a:ext cx="57654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서로 코사인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유사도가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0.96 이상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class들을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찾았고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 결과 저희는 (10번과 14번), (32번과 33번) 등의 클래스가 매우 유사하다는 것을 확인할 수 있었습니다.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4" name="Google Shape;354;p25"/>
          <p:cNvSpPr/>
          <p:nvPr/>
        </p:nvSpPr>
        <p:spPr>
          <a:xfrm>
            <a:off x="6032050" y="3632950"/>
            <a:ext cx="5960658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현실 세계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에서의 여러가지 변수들을 고려한다면 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이러한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class들은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test에서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분류하기 어려워 할 것이라고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생각하였습니다.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따라서 서로 유사한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잘 분류하는 방법을 고안하는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것이 중요하다는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Insight를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얻었습니다.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55" name="Google Shape;3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6" name="Google Shape;356;p25"/>
          <p:cNvGraphicFramePr/>
          <p:nvPr/>
        </p:nvGraphicFramePr>
        <p:xfrm>
          <a:off x="1075150" y="2628425"/>
          <a:ext cx="3452200" cy="1989375"/>
        </p:xfrm>
        <a:graphic>
          <a:graphicData uri="http://schemas.openxmlformats.org/drawingml/2006/table">
            <a:tbl>
              <a:tblPr>
                <a:noFill/>
                <a:tableStyleId>{8880E6AD-1500-48D7-AD17-86D06F8F9E77}</a:tableStyleId>
              </a:tblPr>
              <a:tblGrid>
                <a:gridCol w="86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/>
                        <a:t>class</a:t>
                      </a:r>
                      <a:endParaRPr sz="16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/>
                        <a:t>10</a:t>
                      </a:r>
                      <a:endParaRPr sz="16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/>
                        <a:t>…</a:t>
                      </a:r>
                      <a:endParaRPr sz="16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/>
                        <a:t>32</a:t>
                      </a:r>
                      <a:endParaRPr sz="16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/>
                        <a:t>14</a:t>
                      </a:r>
                      <a:endParaRPr sz="16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rgbClr val="FF0000"/>
                          </a:solidFill>
                        </a:rPr>
                        <a:t>0.9710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…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00" b="1">
                          <a:solidFill>
                            <a:schemeClr val="dk1"/>
                          </a:solidFill>
                        </a:rPr>
                        <a:t>…</a:t>
                      </a:r>
                      <a:endParaRPr sz="16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…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/>
                        <a:t>33</a:t>
                      </a:r>
                      <a:endParaRPr sz="1600" b="1"/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…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rgbClr val="FF0000"/>
                          </a:solidFill>
                        </a:rPr>
                        <a:t>0.9683</a:t>
                      </a:r>
                      <a:endParaRPr sz="12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7" name="Google Shape;357;p25"/>
          <p:cNvSpPr/>
          <p:nvPr/>
        </p:nvSpPr>
        <p:spPr>
          <a:xfrm>
            <a:off x="5144908" y="3637183"/>
            <a:ext cx="516600" cy="267600"/>
          </a:xfrm>
          <a:prstGeom prst="rightArrow">
            <a:avLst>
              <a:gd name="adj1" fmla="val 50000"/>
              <a:gd name="adj2" fmla="val 65205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8" name="Google Shape;358;p25"/>
          <p:cNvSpPr/>
          <p:nvPr/>
        </p:nvSpPr>
        <p:spPr>
          <a:xfrm>
            <a:off x="199292" y="6271645"/>
            <a:ext cx="1258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Cosin</a:t>
            </a:r>
            <a:r>
              <a:rPr lang="ko-KR" sz="1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r>
              <a:rPr lang="ko-KR" sz="1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0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similarity</a:t>
            </a:r>
            <a:r>
              <a:rPr lang="ko-KR" sz="1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</a:t>
            </a:r>
            <a:r>
              <a:rPr lang="ko-KR" sz="1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class간</a:t>
            </a:r>
            <a:r>
              <a:rPr lang="ko-KR" sz="1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</a:t>
            </a:r>
            <a:r>
              <a:rPr lang="ko-KR" sz="1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feature</a:t>
            </a:r>
            <a:r>
              <a:rPr lang="ko-KR" sz="1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vector의</a:t>
            </a:r>
            <a:r>
              <a:rPr lang="ko-KR" sz="1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유사도를 계산하여 두 </a:t>
            </a:r>
            <a:r>
              <a:rPr lang="ko-KR" sz="1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vector의</a:t>
            </a:r>
            <a:r>
              <a:rPr lang="ko-KR" sz="1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방향성이 얼마나 유사한지, 즉 차량의 시각적 특성이나 형태가 유사한지를 비교할 수 있어 사용</a:t>
            </a:r>
            <a:endParaRPr sz="10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Google Shape;223;p20">
            <a:extLst>
              <a:ext uri="{FF2B5EF4-FFF2-40B4-BE49-F238E27FC236}">
                <a16:creationId xmlns:a16="http://schemas.microsoft.com/office/drawing/2014/main" id="{67735A27-EE7F-4782-4D64-E0381A2E60F5}"/>
              </a:ext>
            </a:extLst>
          </p:cNvPr>
          <p:cNvSpPr/>
          <p:nvPr/>
        </p:nvSpPr>
        <p:spPr>
          <a:xfrm>
            <a:off x="199292" y="2370667"/>
            <a:ext cx="11857242" cy="3068233"/>
          </a:xfrm>
          <a:prstGeom prst="roundRect">
            <a:avLst>
              <a:gd name="adj" fmla="val 663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9AA00D8F-4E84-CE45-2872-14D62B7A686D}"/>
              </a:ext>
            </a:extLst>
          </p:cNvPr>
          <p:cNvSpPr txBox="1"/>
          <p:nvPr/>
        </p:nvSpPr>
        <p:spPr>
          <a:xfrm>
            <a:off x="2885703" y="-26474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[Class </a:t>
            </a:r>
            <a:r>
              <a:rPr lang="ko-KR" altLang="en-US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간 비교</a:t>
            </a: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: </a:t>
            </a:r>
            <a:r>
              <a:rPr lang="ko-KR" altLang="en-US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코사인 유사도</a:t>
            </a: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다리꼴 28"/>
          <p:cNvSpPr/>
          <p:nvPr/>
        </p:nvSpPr>
        <p:spPr>
          <a:xfrm rot="10800000">
            <a:off x="1943787" y="5293324"/>
            <a:ext cx="8401768" cy="256328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3" name="Google Shape;363;p26"/>
          <p:cNvSpPr/>
          <p:nvPr/>
        </p:nvSpPr>
        <p:spPr>
          <a:xfrm>
            <a:off x="2435188" y="5503613"/>
            <a:ext cx="10452900" cy="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유사한 차량들은 제조사(로고)가 같거나, 유사한 특징들을 공유합니다.</a:t>
            </a:r>
            <a:endParaRPr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따라서 차량의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class를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잘 구분하기 위해서는 한 부분만 보는 것보다는 </a:t>
            </a:r>
            <a:endParaRPr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차량의 여러 부위를 전부 고려해야 한다는 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Insight를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얻었습니다.</a:t>
            </a:r>
            <a:endParaRPr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4" name="Google Shape;364;p26"/>
          <p:cNvSpPr/>
          <p:nvPr/>
        </p:nvSpPr>
        <p:spPr>
          <a:xfrm>
            <a:off x="200425" y="4403092"/>
            <a:ext cx="5695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10번, 14번의 경우 로고, 그릴, 자동차의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쉐입이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비슷합니다.</a:t>
            </a:r>
            <a:endParaRPr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→  </a:t>
            </a:r>
            <a:r>
              <a:rPr lang="ko-KR" sz="16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포그램프를</a:t>
            </a:r>
            <a:r>
              <a:rPr lang="ko-KR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집중적으로 봐야 구별하기 쉽습니다.</a:t>
            </a:r>
            <a:endParaRPr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65" name="Google Shape;365;p26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366" name="Google Shape;366;p26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67" name="Google Shape;367;p26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EDA</a:t>
              </a:r>
              <a:endParaRPr sz="1800" b="1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368" name="Google Shape;368;p26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475" y="1809440"/>
            <a:ext cx="1945508" cy="2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2761" y="1789040"/>
            <a:ext cx="2033865" cy="22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6"/>
          <p:cNvSpPr/>
          <p:nvPr/>
        </p:nvSpPr>
        <p:spPr>
          <a:xfrm>
            <a:off x="1395852" y="1456434"/>
            <a:ext cx="4700147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10번 </a:t>
            </a:r>
            <a:r>
              <a:rPr lang="en-US" alt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      </a:t>
            </a:r>
            <a:r>
              <a:rPr 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14번</a:t>
            </a:r>
            <a:endParaRPr sz="19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7799351" y="1417904"/>
            <a:ext cx="28407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32번 </a:t>
            </a:r>
            <a:r>
              <a:rPr lang="en-US" alt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     </a:t>
            </a:r>
            <a:r>
              <a:rPr 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33번</a:t>
            </a:r>
            <a:endParaRPr sz="19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74" name="Google Shape;37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6626" y="1795685"/>
            <a:ext cx="2085450" cy="2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02701" y="1804706"/>
            <a:ext cx="2335168" cy="226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6"/>
          <p:cNvSpPr/>
          <p:nvPr/>
        </p:nvSpPr>
        <p:spPr>
          <a:xfrm>
            <a:off x="6421316" y="4354321"/>
            <a:ext cx="63384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32번, 33번의 경우 헤드라이트,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포그램프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등이 유사합니다.</a:t>
            </a:r>
            <a:endParaRPr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→  라디에이터 그릴의 아래 부분을 봐야 구별이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쉽습니다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8" name="Google Shape;378;p26"/>
          <p:cNvSpPr/>
          <p:nvPr/>
        </p:nvSpPr>
        <p:spPr>
          <a:xfrm>
            <a:off x="1041775" y="3746816"/>
            <a:ext cx="620100" cy="346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2189488" y="3698865"/>
            <a:ext cx="620100" cy="346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3464100" y="3742218"/>
            <a:ext cx="620100" cy="260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1" name="Google Shape;381;p26"/>
          <p:cNvSpPr/>
          <p:nvPr/>
        </p:nvSpPr>
        <p:spPr>
          <a:xfrm>
            <a:off x="4738702" y="3679790"/>
            <a:ext cx="489000" cy="346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417450" y="765557"/>
            <a:ext cx="94170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유사한 차량들이 왜 비슷한지, 어떤 특징을 가지고 있는지를 확인해보았습니다.</a:t>
            </a:r>
            <a:endParaRPr sz="1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3" name="Google Shape;383;p26"/>
          <p:cNvSpPr/>
          <p:nvPr/>
        </p:nvSpPr>
        <p:spPr>
          <a:xfrm>
            <a:off x="7522226" y="3671183"/>
            <a:ext cx="1154400" cy="28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4" name="Google Shape;384;p26"/>
          <p:cNvSpPr/>
          <p:nvPr/>
        </p:nvSpPr>
        <p:spPr>
          <a:xfrm>
            <a:off x="10064376" y="3724408"/>
            <a:ext cx="1154400" cy="28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4" name="Google Shape;186;p18"/>
          <p:cNvSpPr txBox="1"/>
          <p:nvPr/>
        </p:nvSpPr>
        <p:spPr>
          <a:xfrm>
            <a:off x="2885703" y="-26474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Check Insight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3B14E-64E5-7DF4-88AE-F74579578073}"/>
              </a:ext>
            </a:extLst>
          </p:cNvPr>
          <p:cNvSpPr/>
          <p:nvPr/>
        </p:nvSpPr>
        <p:spPr>
          <a:xfrm>
            <a:off x="6402020" y="1397378"/>
            <a:ext cx="5475232" cy="3863883"/>
          </a:xfrm>
          <a:prstGeom prst="rect">
            <a:avLst/>
          </a:prstGeom>
          <a:noFill/>
          <a:ln w="158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23B14E-64E5-7DF4-88AE-F74579578073}"/>
              </a:ext>
            </a:extLst>
          </p:cNvPr>
          <p:cNvSpPr/>
          <p:nvPr/>
        </p:nvSpPr>
        <p:spPr>
          <a:xfrm>
            <a:off x="196251" y="1403894"/>
            <a:ext cx="5475232" cy="3863883"/>
          </a:xfrm>
          <a:prstGeom prst="rect">
            <a:avLst/>
          </a:prstGeom>
          <a:noFill/>
          <a:ln w="158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164DE69-D735-3562-E3FB-84B42DB98191}"/>
              </a:ext>
            </a:extLst>
          </p:cNvPr>
          <p:cNvCxnSpPr/>
          <p:nvPr/>
        </p:nvCxnSpPr>
        <p:spPr>
          <a:xfrm>
            <a:off x="2025246" y="5726744"/>
            <a:ext cx="409942" cy="0"/>
          </a:xfrm>
          <a:prstGeom prst="straightConnector1">
            <a:avLst/>
          </a:prstGeom>
          <a:ln w="28575">
            <a:solidFill>
              <a:srgbClr val="4454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/>
          <p:cNvSpPr/>
          <p:nvPr/>
        </p:nvSpPr>
        <p:spPr>
          <a:xfrm rot="10800000">
            <a:off x="1030162" y="4158973"/>
            <a:ext cx="10663608" cy="609250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1804514" y="4158338"/>
            <a:ext cx="102291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 저희는 실제로 모델이 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자동차의 어느 </a:t>
            </a:r>
            <a:r>
              <a:rPr 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부분의 특징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</a:t>
            </a:r>
            <a:r>
              <a:rPr 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차량의 </a:t>
            </a:r>
            <a:r>
              <a:rPr lang="ko-KR" sz="1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class를</a:t>
            </a:r>
            <a:r>
              <a:rPr 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판단하는지 알아보기로 하였습니다.</a:t>
            </a:r>
            <a:endParaRPr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90" name="Google Shape;390;p27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391" name="Google Shape;391;p27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92" name="Google Shape;392;p27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EDA</a:t>
              </a:r>
              <a:endParaRPr sz="1800" b="1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1190266" y="5331960"/>
            <a:ext cx="11111925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Grad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CAM을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확인해본 결과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예측 시 </a:t>
            </a:r>
            <a:r>
              <a:rPr 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일부분(특히 로고와 그릴)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보고 속단하는 경향이 있는 것을 확인하였습니다. </a:t>
            </a:r>
            <a:endParaRPr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96" name="Google Shape;3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226" y="1059613"/>
            <a:ext cx="2897149" cy="28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488" y="1047187"/>
            <a:ext cx="2897150" cy="29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4750" y="1037812"/>
            <a:ext cx="2897151" cy="293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7"/>
          <p:cNvSpPr txBox="1"/>
          <p:nvPr/>
        </p:nvSpPr>
        <p:spPr>
          <a:xfrm>
            <a:off x="1190266" y="4869446"/>
            <a:ext cx="1034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학습데이터의 </a:t>
            </a:r>
            <a:r>
              <a:rPr lang="ko-KR" sz="16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bbox를</a:t>
            </a:r>
            <a:r>
              <a:rPr lang="ko-KR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이용해 이미지에서 차량만 </a:t>
            </a:r>
            <a:r>
              <a:rPr lang="ko-KR" sz="16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crop하여</a:t>
            </a:r>
            <a:r>
              <a:rPr lang="ko-KR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추출하였고 간단한 </a:t>
            </a:r>
            <a:r>
              <a:rPr lang="ko-KR" sz="16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classification을</a:t>
            </a:r>
            <a:r>
              <a:rPr lang="ko-KR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해보았습니다.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1190265" y="5763060"/>
            <a:ext cx="1019308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여기서 저희는 로고와 그릴이 차량의 </a:t>
            </a:r>
            <a:r>
              <a:rPr lang="ko-KR" sz="16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class를</a:t>
            </a:r>
            <a:r>
              <a:rPr lang="ko-KR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예측할</a:t>
            </a:r>
            <a:r>
              <a:rPr lang="en-US" altLang="ko-KR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때 핵심적인 역할을 한다는 것을</a:t>
            </a:r>
            <a:r>
              <a:rPr lang="en-US" altLang="ko-KR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확인하였습니다.</a:t>
            </a:r>
            <a:endParaRPr sz="12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23B14E-64E5-7DF4-88AE-F74579578073}"/>
              </a:ext>
            </a:extLst>
          </p:cNvPr>
          <p:cNvSpPr/>
          <p:nvPr/>
        </p:nvSpPr>
        <p:spPr>
          <a:xfrm>
            <a:off x="1030162" y="941211"/>
            <a:ext cx="10663608" cy="3212372"/>
          </a:xfrm>
          <a:prstGeom prst="rect">
            <a:avLst/>
          </a:prstGeom>
          <a:noFill/>
          <a:ln w="158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Google Shape;186;p18"/>
          <p:cNvSpPr txBox="1"/>
          <p:nvPr/>
        </p:nvSpPr>
        <p:spPr>
          <a:xfrm>
            <a:off x="2885703" y="-26474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Grad CAM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8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408" name="Google Shape;408;p28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09" name="Google Shape;409;p28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EDA</a:t>
              </a:r>
              <a:endParaRPr sz="1800" b="1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410" name="Google Shape;410;p28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302075" y="1099124"/>
            <a:ext cx="11902596" cy="1571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EDA를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통해 차량의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class를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예측하기 위해서는</a:t>
            </a:r>
            <a:r>
              <a:rPr 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로고와 그릴이 중요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하다는 것을 확인하였습니다.</a:t>
            </a:r>
            <a:endParaRPr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정확한 예측을 위해서는 </a:t>
            </a:r>
            <a:r>
              <a:rPr lang="ko-KR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포그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램프, 보닛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헤드라이트 </a:t>
            </a:r>
            <a:r>
              <a:rPr 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 여러 특징들을 함께 보는 것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중요하다는 것도 함께 확인하였습니다.</a:t>
            </a:r>
            <a:endParaRPr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그래서 이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중점적으로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augmentation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기법들을 설계 하였고 최종적으로는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에서</a:t>
            </a:r>
            <a:endParaRPr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Validation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처럼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</a:t>
            </a:r>
            <a:r>
              <a:rPr 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간의 경계를 명확하게 하고, 군집화를 잘하게 하는 것</a:t>
            </a: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목적으로 하였습니다.</a:t>
            </a:r>
            <a:endParaRPr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2" name="Google Shape;412;p28"/>
          <p:cNvSpPr/>
          <p:nvPr/>
        </p:nvSpPr>
        <p:spPr>
          <a:xfrm>
            <a:off x="302075" y="641013"/>
            <a:ext cx="536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전체 </a:t>
            </a:r>
            <a:r>
              <a:rPr lang="en-US" altLang="ko-KR" sz="24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Pipe</a:t>
            </a:r>
            <a:r>
              <a:rPr lang="ko-KR" altLang="en-US" sz="24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라인 설계의 방향성</a:t>
            </a:r>
            <a:endParaRPr lang="ko-KR" altLang="en-US" sz="2400" b="1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pic>
        <p:nvPicPr>
          <p:cNvPr id="413" name="Google Shape;41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3750" y="3115845"/>
            <a:ext cx="5292726" cy="317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075" y="3115850"/>
            <a:ext cx="5119301" cy="307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28"/>
          <p:cNvCxnSpPr>
            <a:cxnSpLocks/>
          </p:cNvCxnSpPr>
          <p:nvPr/>
        </p:nvCxnSpPr>
        <p:spPr>
          <a:xfrm>
            <a:off x="5642913" y="4655138"/>
            <a:ext cx="879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416;p28"/>
          <p:cNvSpPr/>
          <p:nvPr/>
        </p:nvSpPr>
        <p:spPr>
          <a:xfrm>
            <a:off x="1590400" y="2733375"/>
            <a:ext cx="3494784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Validation</a:t>
            </a:r>
            <a:r>
              <a:rPr lang="ko-KR" sz="1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sz="18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before</a:t>
            </a:r>
            <a:r>
              <a:rPr lang="ko-KR" sz="1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8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</a:t>
            </a:r>
            <a:r>
              <a:rPr lang="ko-KR" sz="1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7" name="Google Shape;417;p28"/>
          <p:cNvSpPr/>
          <p:nvPr/>
        </p:nvSpPr>
        <p:spPr>
          <a:xfrm>
            <a:off x="8132579" y="2733375"/>
            <a:ext cx="3319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Validation</a:t>
            </a:r>
            <a:r>
              <a:rPr lang="ko-KR" sz="1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sz="18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after</a:t>
            </a:r>
            <a:r>
              <a:rPr lang="ko-KR" sz="1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8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</a:t>
            </a:r>
            <a:r>
              <a:rPr lang="ko-KR" sz="1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19" name="Google Shape;4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6;p18">
            <a:extLst>
              <a:ext uri="{FF2B5EF4-FFF2-40B4-BE49-F238E27FC236}">
                <a16:creationId xmlns:a16="http://schemas.microsoft.com/office/drawing/2014/main" id="{B4810376-5313-0E5A-3737-C8E4FAFC2C25}"/>
              </a:ext>
            </a:extLst>
          </p:cNvPr>
          <p:cNvSpPr txBox="1"/>
          <p:nvPr/>
        </p:nvSpPr>
        <p:spPr>
          <a:xfrm>
            <a:off x="2885703" y="-26474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INSIGHT: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 방향성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Google Shape;223;p20">
            <a:extLst>
              <a:ext uri="{FF2B5EF4-FFF2-40B4-BE49-F238E27FC236}">
                <a16:creationId xmlns:a16="http://schemas.microsoft.com/office/drawing/2014/main" id="{A0EEF2AF-D629-A7FF-0D92-F879C93C221C}"/>
              </a:ext>
            </a:extLst>
          </p:cNvPr>
          <p:cNvSpPr/>
          <p:nvPr/>
        </p:nvSpPr>
        <p:spPr>
          <a:xfrm>
            <a:off x="302074" y="1031823"/>
            <a:ext cx="11812163" cy="1412808"/>
          </a:xfrm>
          <a:prstGeom prst="roundRect">
            <a:avLst>
              <a:gd name="adj" fmla="val 663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/>
          <p:nvPr/>
        </p:nvSpPr>
        <p:spPr>
          <a:xfrm>
            <a:off x="0" y="1"/>
            <a:ext cx="1157400" cy="68580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1328921" y="921625"/>
            <a:ext cx="408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Contents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6" name="Google Shape;426;p29"/>
          <p:cNvSpPr txBox="1"/>
          <p:nvPr/>
        </p:nvSpPr>
        <p:spPr>
          <a:xfrm>
            <a:off x="6096007" y="1845033"/>
            <a:ext cx="43383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I. </a:t>
            </a: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Intro</a:t>
            </a:r>
            <a:endParaRPr lang="ko-KR" altLang="en-US"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II. EDA</a:t>
            </a:r>
            <a:endParaRPr lang="ko-KR" altLang="en-US"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III.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 데이터 활용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IV.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모델검증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실험관리</a:t>
            </a:r>
          </a:p>
        </p:txBody>
      </p:sp>
      <p:pic>
        <p:nvPicPr>
          <p:cNvPr id="428" name="Google Shape;4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574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CAB1E9D6-67F0-96BD-34E4-2EA77C46865C}"/>
              </a:ext>
            </a:extLst>
          </p:cNvPr>
          <p:cNvSpPr/>
          <p:nvPr/>
        </p:nvSpPr>
        <p:spPr>
          <a:xfrm rot="5400000">
            <a:off x="5737749" y="3566320"/>
            <a:ext cx="360218" cy="350982"/>
          </a:xfrm>
          <a:prstGeom prst="triangle">
            <a:avLst/>
          </a:prstGeom>
          <a:solidFill>
            <a:srgbClr val="BF57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500" y="3974746"/>
            <a:ext cx="3285000" cy="2354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10"/>
              </a:srgbClr>
            </a:outerShdw>
          </a:effectLst>
        </p:spPr>
      </p:pic>
      <p:sp>
        <p:nvSpPr>
          <p:cNvPr id="434" name="Google Shape;434;p30"/>
          <p:cNvSpPr/>
          <p:nvPr/>
        </p:nvSpPr>
        <p:spPr>
          <a:xfrm>
            <a:off x="2179531" y="1043938"/>
            <a:ext cx="7960500" cy="4870800"/>
          </a:xfrm>
          <a:prstGeom prst="ellipse">
            <a:avLst/>
          </a:prstGeom>
          <a:blipFill rotWithShape="1">
            <a:blip r:embed="rId4">
              <a:alphaModFix amt="42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435" name="Google Shape;435;p30"/>
          <p:cNvGrpSpPr/>
          <p:nvPr/>
        </p:nvGrpSpPr>
        <p:grpSpPr>
          <a:xfrm>
            <a:off x="3" y="70547"/>
            <a:ext cx="2733344" cy="428400"/>
            <a:chOff x="-138896" y="150472"/>
            <a:chExt cx="3958500" cy="428400"/>
          </a:xfrm>
        </p:grpSpPr>
        <p:sp>
          <p:nvSpPr>
            <p:cNvPr id="436" name="Google Shape;436;p30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30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합성데이터 활용</a:t>
              </a: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30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0"/>
          <p:cNvSpPr txBox="1"/>
          <p:nvPr/>
        </p:nvSpPr>
        <p:spPr>
          <a:xfrm>
            <a:off x="2863517" y="478943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 합성 데이터 활용 </a:t>
            </a:r>
            <a:r>
              <a:rPr lang="ko-KR" sz="320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증강</a:t>
            </a: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] 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0" name="Google Shape;440;p30"/>
          <p:cNvSpPr/>
          <p:nvPr/>
        </p:nvSpPr>
        <p:spPr>
          <a:xfrm>
            <a:off x="2752701" y="2870257"/>
            <a:ext cx="6600900" cy="1962900"/>
          </a:xfrm>
          <a:prstGeom prst="rect">
            <a:avLst/>
          </a:prstGeom>
          <a:solidFill>
            <a:srgbClr val="F68125"/>
          </a:solidFill>
          <a:ln w="12700" cap="flat" cmpd="sng">
            <a:solidFill>
              <a:srgbClr val="F68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441" name="Google Shape;441;p30"/>
          <p:cNvGrpSpPr/>
          <p:nvPr/>
        </p:nvGrpSpPr>
        <p:grpSpPr>
          <a:xfrm>
            <a:off x="2626476" y="2705120"/>
            <a:ext cx="6600900" cy="1962900"/>
            <a:chOff x="2562681" y="3541718"/>
            <a:chExt cx="6600900" cy="1962900"/>
          </a:xfrm>
        </p:grpSpPr>
        <p:sp>
          <p:nvSpPr>
            <p:cNvPr id="442" name="Google Shape;442;p30"/>
            <p:cNvSpPr/>
            <p:nvPr/>
          </p:nvSpPr>
          <p:spPr>
            <a:xfrm>
              <a:off x="2562681" y="3541718"/>
              <a:ext cx="6600900" cy="19629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F6812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2815092" y="3787060"/>
              <a:ext cx="6096000" cy="14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합성 이미지의 특성을 잘 이용하는 것이</a:t>
              </a:r>
              <a:endParaRPr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이번 대회의 주요 목적이라고 판단했습니다.</a:t>
              </a:r>
              <a:endParaRPr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그래서 Data </a:t>
              </a:r>
              <a:r>
                <a:rPr lang="ko-KR" sz="1800" b="0" i="0" u="none" strike="noStrike" cap="none" dirty="0" err="1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Augmentation을</a:t>
              </a:r>
              <a:r>
                <a:rPr lang="ko-KR" sz="1800" b="0" i="0" u="none" strike="noStrike" cap="none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 통해</a:t>
              </a:r>
              <a:endParaRPr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 dirty="0" err="1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Synthetic</a:t>
              </a:r>
              <a:r>
                <a:rPr lang="ko-KR" sz="1800" b="0" i="0" u="none" strike="noStrike" cap="none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 이미지의 표현력을 다양하게 만들었습니다.</a:t>
              </a:r>
              <a:endParaRPr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pic>
        <p:nvPicPr>
          <p:cNvPr id="444" name="Google Shape;444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82501" y="1020859"/>
            <a:ext cx="3315000" cy="23970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10"/>
              </a:srgbClr>
            </a:outerShdw>
          </a:effectLst>
        </p:spPr>
      </p:pic>
      <p:sp>
        <p:nvSpPr>
          <p:cNvPr id="445" name="Google Shape;445;p30"/>
          <p:cNvSpPr txBox="1"/>
          <p:nvPr/>
        </p:nvSpPr>
        <p:spPr>
          <a:xfrm>
            <a:off x="8482501" y="6645952"/>
            <a:ext cx="4181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https://www.linkedin.com/pulse/bringing-transparency-ai-growing-importance-jagarlapoodi/</a:t>
            </a:r>
            <a:endParaRPr sz="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30"/>
          <p:cNvSpPr txBox="1"/>
          <p:nvPr/>
        </p:nvSpPr>
        <p:spPr>
          <a:xfrm>
            <a:off x="6951307" y="6405639"/>
            <a:ext cx="6840031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https://www.smartkarrot.com/resources/blog/customer-success-function-demands-domain-knowledge-over-technical-or-selling-skills/</a:t>
            </a:r>
            <a:endParaRPr sz="6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447" name="Google Shape;4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31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453" name="Google Shape;453;p31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4" name="Google Shape;454;p31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FFFFFF"/>
                  </a:solidFill>
                  <a:ea typeface="에스코어 드림 5 Medium" panose="020B0503030302020204" pitchFamily="34" charset="-127"/>
                  <a:sym typeface="Arial"/>
                </a:rPr>
                <a:t>합성데이터  활용</a:t>
              </a:r>
              <a:endParaRPr sz="1800" b="1">
                <a:solidFill>
                  <a:srgbClr val="FFFFFF"/>
                </a:solidFill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455" name="Google Shape;455;p31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31"/>
          <p:cNvSpPr txBox="1"/>
          <p:nvPr/>
        </p:nvSpPr>
        <p:spPr>
          <a:xfrm>
            <a:off x="3009626" y="64482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68125"/>
                </a:solidFill>
                <a:ea typeface="에스코어 드림 5 Medium" panose="020B0503030302020204" pitchFamily="34" charset="-127"/>
                <a:sym typeface="Arial"/>
              </a:rPr>
              <a:t>[color </a:t>
            </a:r>
            <a:r>
              <a:rPr lang="ko-KR" sz="3200">
                <a:solidFill>
                  <a:srgbClr val="002060"/>
                </a:solidFill>
                <a:ea typeface="에스코어 드림 5 Medium" panose="020B0503030302020204" pitchFamily="34" charset="-127"/>
                <a:sym typeface="Arial"/>
              </a:rPr>
              <a:t>j</a:t>
            </a:r>
            <a:r>
              <a:rPr lang="ko-KR" sz="3200">
                <a:solidFill>
                  <a:srgbClr val="92D050"/>
                </a:solidFill>
                <a:ea typeface="에스코어 드림 5 Medium" panose="020B0503030302020204" pitchFamily="34" charset="-127"/>
                <a:sym typeface="Arial"/>
              </a:rPr>
              <a:t>i</a:t>
            </a:r>
            <a:r>
              <a:rPr lang="ko-KR" sz="3200">
                <a:solidFill>
                  <a:srgbClr val="00B0F0"/>
                </a:solidFill>
                <a:ea typeface="에스코어 드림 5 Medium" panose="020B0503030302020204" pitchFamily="34" charset="-127"/>
                <a:sym typeface="Arial"/>
              </a:rPr>
              <a:t>t</a:t>
            </a:r>
            <a:r>
              <a:rPr lang="ko-KR" sz="3200">
                <a:solidFill>
                  <a:srgbClr val="7030A0"/>
                </a:solidFill>
                <a:ea typeface="에스코어 드림 5 Medium" panose="020B0503030302020204" pitchFamily="34" charset="-127"/>
                <a:sym typeface="Arial"/>
              </a:rPr>
              <a:t>t</a:t>
            </a:r>
            <a:r>
              <a:rPr lang="ko-KR" sz="3200">
                <a:solidFill>
                  <a:srgbClr val="C00000"/>
                </a:solidFill>
                <a:ea typeface="에스코어 드림 5 Medium" panose="020B0503030302020204" pitchFamily="34" charset="-127"/>
                <a:sym typeface="Arial"/>
              </a:rPr>
              <a:t>e</a:t>
            </a:r>
            <a:r>
              <a:rPr lang="ko-KR" sz="3200">
                <a:solidFill>
                  <a:srgbClr val="F68125"/>
                </a:solidFill>
                <a:ea typeface="에스코어 드림 5 Medium" panose="020B0503030302020204" pitchFamily="34" charset="-127"/>
                <a:sym typeface="Arial"/>
              </a:rPr>
              <a:t>r] </a:t>
            </a:r>
            <a:endParaRPr/>
          </a:p>
        </p:txBody>
      </p:sp>
      <p:sp>
        <p:nvSpPr>
          <p:cNvPr id="457" name="Google Shape;457;p31"/>
          <p:cNvSpPr/>
          <p:nvPr/>
        </p:nvSpPr>
        <p:spPr>
          <a:xfrm>
            <a:off x="4950184" y="3825795"/>
            <a:ext cx="45801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458" name="Google Shape;458;p31"/>
          <p:cNvSpPr/>
          <p:nvPr/>
        </p:nvSpPr>
        <p:spPr>
          <a:xfrm>
            <a:off x="6577166" y="6274045"/>
            <a:ext cx="551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00000"/>
                </a:solidFill>
                <a:ea typeface="에스코어 드림 5 Medium" panose="020B0503030302020204" pitchFamily="34" charset="-127"/>
                <a:sym typeface="Arial"/>
              </a:rPr>
              <a:t>출처:</a:t>
            </a:r>
            <a:r>
              <a:rPr lang="ko-KR" sz="1050"/>
              <a:t>Google Image</a:t>
            </a:r>
            <a:endParaRPr/>
          </a:p>
        </p:txBody>
      </p:sp>
      <p:grpSp>
        <p:nvGrpSpPr>
          <p:cNvPr id="459" name="Google Shape;459;p31"/>
          <p:cNvGrpSpPr/>
          <p:nvPr/>
        </p:nvGrpSpPr>
        <p:grpSpPr>
          <a:xfrm>
            <a:off x="524335" y="1074206"/>
            <a:ext cx="3870600" cy="428400"/>
            <a:chOff x="1342947" y="2207865"/>
            <a:chExt cx="3870600" cy="428400"/>
          </a:xfrm>
        </p:grpSpPr>
        <p:sp>
          <p:nvSpPr>
            <p:cNvPr id="460" name="Google Shape;460;p31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1385666" y="2236625"/>
              <a:ext cx="3785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FFFFFF"/>
                  </a:solidFill>
                </a:rPr>
                <a:t>Before</a:t>
              </a:r>
              <a:endParaRPr sz="1600">
                <a:solidFill>
                  <a:srgbClr val="FFFFFF"/>
                </a:solidFill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462" name="Google Shape;462;p31"/>
          <p:cNvGrpSpPr/>
          <p:nvPr/>
        </p:nvGrpSpPr>
        <p:grpSpPr>
          <a:xfrm>
            <a:off x="7797091" y="1062502"/>
            <a:ext cx="3870600" cy="428400"/>
            <a:chOff x="1342947" y="2207865"/>
            <a:chExt cx="3870600" cy="428400"/>
          </a:xfrm>
        </p:grpSpPr>
        <p:sp>
          <p:nvSpPr>
            <p:cNvPr id="463" name="Google Shape;463;p31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385666" y="2236625"/>
              <a:ext cx="3785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FFFFFF"/>
                  </a:solidFill>
                </a:rPr>
                <a:t>After</a:t>
              </a:r>
              <a:endParaRPr sz="1600">
                <a:solidFill>
                  <a:srgbClr val="FFFFFF"/>
                </a:solidFill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pic>
        <p:nvPicPr>
          <p:cNvPr id="465" name="Google Shape;46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335" y="1517414"/>
            <a:ext cx="1877416" cy="156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9621" y="1502468"/>
            <a:ext cx="1903308" cy="161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4335" y="3150351"/>
            <a:ext cx="1884012" cy="151103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1"/>
          <p:cNvSpPr/>
          <p:nvPr/>
        </p:nvSpPr>
        <p:spPr>
          <a:xfrm>
            <a:off x="169626" y="4502000"/>
            <a:ext cx="51297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FF0000"/>
                </a:solidFill>
                <a:ea typeface="에스코어 드림 5 Medium" panose="020B0503030302020204" pitchFamily="34" charset="-127"/>
                <a:sym typeface="Arial"/>
              </a:rPr>
              <a:t>현실 세계에서는 다양한 색깔의 차 이미지가 존재 </a:t>
            </a:r>
            <a:r>
              <a:rPr lang="ko-KR" dirty="0">
                <a:solidFill>
                  <a:srgbClr val="FF0000"/>
                </a:solidFill>
              </a:rPr>
              <a:t>합니다.</a:t>
            </a:r>
            <a:endParaRPr sz="1400" dirty="0">
              <a:solidFill>
                <a:srgbClr val="FF0000"/>
              </a:solidFill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469" name="Google Shape;469;p31"/>
          <p:cNvSpPr/>
          <p:nvPr/>
        </p:nvSpPr>
        <p:spPr>
          <a:xfrm>
            <a:off x="169628" y="4873888"/>
            <a:ext cx="5225700" cy="14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000000"/>
                </a:solidFill>
                <a:ea typeface="에스코어 드림 5 Medium" panose="020B0503030302020204" pitchFamily="34" charset="-127"/>
                <a:sym typeface="Arial"/>
              </a:rPr>
              <a:t>Train</a:t>
            </a:r>
            <a:r>
              <a:rPr lang="ko-KR" sz="1400" dirty="0">
                <a:solidFill>
                  <a:srgbClr val="000000"/>
                </a:solidFill>
                <a:ea typeface="에스코어 드림 5 Medium" panose="020B0503030302020204" pitchFamily="34" charset="-127"/>
                <a:sym typeface="Arial"/>
              </a:rPr>
              <a:t> 데이터셋에는 위와 같은 색깔의 차들이 존재하지 않</a:t>
            </a:r>
            <a:r>
              <a:rPr lang="ko-KR" b="1" dirty="0"/>
              <a:t>고</a:t>
            </a:r>
            <a:r>
              <a:rPr lang="ko-KR" dirty="0"/>
              <a:t>,</a:t>
            </a:r>
            <a:endParaRPr sz="1400" dirty="0">
              <a:solidFill>
                <a:srgbClr val="000000"/>
              </a:solidFill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tx1"/>
                </a:solidFill>
                <a:ea typeface="에스코어 드림 5 Medium" panose="020B0503030302020204" pitchFamily="34" charset="-127"/>
                <a:sym typeface="Arial"/>
              </a:rPr>
              <a:t> </a:t>
            </a:r>
            <a:r>
              <a:rPr lang="ko-KR" sz="1400" dirty="0" err="1">
                <a:solidFill>
                  <a:schemeClr val="tx1"/>
                </a:solidFill>
                <a:ea typeface="에스코어 드림 5 Medium" panose="020B0503030302020204" pitchFamily="34" charset="-127"/>
                <a:sym typeface="Arial"/>
              </a:rPr>
              <a:t>투톤으로</a:t>
            </a:r>
            <a:r>
              <a:rPr lang="ko-KR" sz="1400" dirty="0">
                <a:solidFill>
                  <a:schemeClr val="tx1"/>
                </a:solidFill>
                <a:ea typeface="에스코어 드림 5 Medium" panose="020B0503030302020204" pitchFamily="34" charset="-127"/>
                <a:sym typeface="Arial"/>
              </a:rPr>
              <a:t> 튜닝한 자동차의 많은 조합도 고려해 주어야 </a:t>
            </a:r>
            <a:r>
              <a:rPr lang="ko-KR" dirty="0">
                <a:solidFill>
                  <a:schemeClr val="tx1"/>
                </a:solidFill>
              </a:rPr>
              <a:t>하므로,</a:t>
            </a:r>
            <a:br>
              <a:rPr lang="ko-KR" sz="1400" dirty="0">
                <a:solidFill>
                  <a:schemeClr val="tx1"/>
                </a:solidFill>
                <a:ea typeface="에스코어 드림 5 Medium" panose="020B0503030302020204" pitchFamily="34" charset="-127"/>
                <a:sym typeface="Arial"/>
              </a:rPr>
            </a:br>
            <a:r>
              <a:rPr lang="ko-KR" dirty="0" err="1">
                <a:solidFill>
                  <a:schemeClr val="tx1"/>
                </a:solidFill>
              </a:rPr>
              <a:t>color</a:t>
            </a:r>
            <a:r>
              <a:rPr lang="ko-KR" dirty="0">
                <a:solidFill>
                  <a:schemeClr val="tx1"/>
                </a:solidFill>
              </a:rPr>
              <a:t> </a:t>
            </a:r>
            <a:r>
              <a:rPr lang="ko-KR" dirty="0" err="1">
                <a:solidFill>
                  <a:schemeClr val="tx1"/>
                </a:solidFill>
              </a:rPr>
              <a:t>jitter</a:t>
            </a:r>
            <a:r>
              <a:rPr lang="ko-KR" dirty="0">
                <a:solidFill>
                  <a:schemeClr val="tx1"/>
                </a:solidFill>
              </a:rPr>
              <a:t> </a:t>
            </a:r>
            <a:r>
              <a:rPr lang="ko-KR" dirty="0" err="1">
                <a:solidFill>
                  <a:schemeClr val="tx1"/>
                </a:solidFill>
              </a:rPr>
              <a:t>를</a:t>
            </a:r>
            <a:r>
              <a:rPr lang="ko-KR" dirty="0">
                <a:solidFill>
                  <a:schemeClr val="tx1"/>
                </a:solidFill>
              </a:rPr>
              <a:t> 이용해 </a:t>
            </a:r>
            <a:r>
              <a:rPr lang="ko-KR" dirty="0" err="1">
                <a:solidFill>
                  <a:schemeClr val="tx1"/>
                </a:solidFill>
              </a:rPr>
              <a:t>Hue</a:t>
            </a:r>
            <a:r>
              <a:rPr lang="ko-KR" dirty="0">
                <a:solidFill>
                  <a:schemeClr val="tx1"/>
                </a:solidFill>
              </a:rPr>
              <a:t>(색상), </a:t>
            </a:r>
            <a:r>
              <a:rPr lang="ko-KR" dirty="0" err="1">
                <a:solidFill>
                  <a:schemeClr val="tx1"/>
                </a:solidFill>
              </a:rPr>
              <a:t>Saturation</a:t>
            </a:r>
            <a:r>
              <a:rPr lang="ko-KR" dirty="0">
                <a:solidFill>
                  <a:schemeClr val="tx1"/>
                </a:solidFill>
              </a:rPr>
              <a:t>(채도), </a:t>
            </a:r>
            <a:r>
              <a:rPr lang="ko-KR" dirty="0" err="1">
                <a:solidFill>
                  <a:schemeClr val="tx1"/>
                </a:solidFill>
              </a:rPr>
              <a:t>Lightness</a:t>
            </a:r>
            <a:r>
              <a:rPr lang="ko-KR" dirty="0">
                <a:solidFill>
                  <a:schemeClr val="tx1"/>
                </a:solidFill>
              </a:rPr>
              <a:t>(명도)을 임의로 변경 하였습니다.</a:t>
            </a:r>
            <a:endParaRPr dirty="0">
              <a:solidFill>
                <a:schemeClr val="tx1"/>
              </a:solidFill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0" name="Google Shape;470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4273" y="1490764"/>
            <a:ext cx="1884074" cy="162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8149" y="3150351"/>
            <a:ext cx="1894777" cy="151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7739" y="3157356"/>
            <a:ext cx="1877416" cy="150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97100" y="1512763"/>
            <a:ext cx="3870600" cy="203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97098" y="3649670"/>
            <a:ext cx="3870600" cy="209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8924E6-6B75-70B6-15F0-4D7D10A2978A}"/>
              </a:ext>
            </a:extLst>
          </p:cNvPr>
          <p:cNvSpPr/>
          <p:nvPr/>
        </p:nvSpPr>
        <p:spPr>
          <a:xfrm>
            <a:off x="1358255" y="2656909"/>
            <a:ext cx="582512" cy="170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F15DFE-BC51-704D-56E4-5264AD356C35}"/>
              </a:ext>
            </a:extLst>
          </p:cNvPr>
          <p:cNvSpPr/>
          <p:nvPr/>
        </p:nvSpPr>
        <p:spPr>
          <a:xfrm rot="19915299">
            <a:off x="3711631" y="2652975"/>
            <a:ext cx="553229" cy="135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조금 굽은 화살표 단색으로 채워진">
            <a:extLst>
              <a:ext uri="{FF2B5EF4-FFF2-40B4-BE49-F238E27FC236}">
                <a16:creationId xmlns:a16="http://schemas.microsoft.com/office/drawing/2014/main" id="{52A2E589-C2ED-041F-2859-A8EE1C05E4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65818" y="2243161"/>
            <a:ext cx="1828390" cy="1828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0" y="1"/>
            <a:ext cx="1157468" cy="68580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328921" y="921625"/>
            <a:ext cx="408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 err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Contents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096007" y="1845033"/>
            <a:ext cx="43383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I. </a:t>
            </a: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Intro</a:t>
            </a:r>
            <a:endParaRPr lang="ko-KR" altLang="en-US"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II. EDA</a:t>
            </a:r>
            <a:endParaRPr lang="ko-KR" altLang="en-US"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III.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 데이터 활용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IV.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모델검증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실험관리</a:t>
            </a: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574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244F057-6D96-E544-87F8-D85068D010D8}"/>
              </a:ext>
            </a:extLst>
          </p:cNvPr>
          <p:cNvSpPr/>
          <p:nvPr/>
        </p:nvSpPr>
        <p:spPr>
          <a:xfrm rot="5400000">
            <a:off x="5740394" y="2120075"/>
            <a:ext cx="360218" cy="350982"/>
          </a:xfrm>
          <a:prstGeom prst="triangle">
            <a:avLst/>
          </a:prstGeom>
          <a:solidFill>
            <a:srgbClr val="BF57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32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481" name="Google Shape;481;p32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32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합성데이터  활용</a:t>
              </a:r>
              <a:endParaRPr sz="1800" b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483" name="Google Shape;483;p32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84" name="Google Shape;484;p32"/>
          <p:cNvSpPr txBox="1"/>
          <p:nvPr/>
        </p:nvSpPr>
        <p:spPr>
          <a:xfrm>
            <a:off x="3009626" y="152380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[Brightness</a:t>
            </a:r>
            <a:r>
              <a:rPr 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320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+</a:t>
            </a:r>
            <a:r>
              <a:rPr 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320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contrast] 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85" name="Google Shape;485;p32"/>
          <p:cNvSpPr/>
          <p:nvPr/>
        </p:nvSpPr>
        <p:spPr>
          <a:xfrm>
            <a:off x="4950184" y="3825795"/>
            <a:ext cx="45801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486" name="Google Shape;486;p32"/>
          <p:cNvSpPr/>
          <p:nvPr/>
        </p:nvSpPr>
        <p:spPr>
          <a:xfrm>
            <a:off x="6602398" y="4722315"/>
            <a:ext cx="45801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Data Aug 적용 사진 넣기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87" name="Google Shape;487;p32"/>
          <p:cNvGrpSpPr/>
          <p:nvPr/>
        </p:nvGrpSpPr>
        <p:grpSpPr>
          <a:xfrm>
            <a:off x="524335" y="1074206"/>
            <a:ext cx="3870600" cy="428400"/>
            <a:chOff x="1342947" y="2207865"/>
            <a:chExt cx="3870600" cy="428400"/>
          </a:xfrm>
        </p:grpSpPr>
        <p:sp>
          <p:nvSpPr>
            <p:cNvPr id="488" name="Google Shape;488;p32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1385666" y="2236625"/>
              <a:ext cx="3785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Before</a:t>
              </a:r>
              <a:endParaRPr sz="16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490" name="Google Shape;490;p32"/>
          <p:cNvGrpSpPr/>
          <p:nvPr/>
        </p:nvGrpSpPr>
        <p:grpSpPr>
          <a:xfrm>
            <a:off x="7800041" y="1074202"/>
            <a:ext cx="3870600" cy="428400"/>
            <a:chOff x="1342947" y="2207865"/>
            <a:chExt cx="3870600" cy="428400"/>
          </a:xfrm>
        </p:grpSpPr>
        <p:sp>
          <p:nvSpPr>
            <p:cNvPr id="491" name="Google Shape;491;p32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1385666" y="2236625"/>
              <a:ext cx="3785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After</a:t>
              </a:r>
              <a:endParaRPr sz="16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493" name="Google Shape;493;p32"/>
          <p:cNvSpPr/>
          <p:nvPr/>
        </p:nvSpPr>
        <p:spPr>
          <a:xfrm>
            <a:off x="4431802" y="444880"/>
            <a:ext cx="3230100" cy="273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도로 상황에서는 날씨, 시간, 구름 등의 영향으로 인해 밝기와 대조에 무한한 가능성이 존재하기 때문에, 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 이미지에서 도로 및 차량의 밝기와 대조의 표현력이</a:t>
            </a:r>
            <a:endParaRPr lang="en-US" altLang="ko-KR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실제보다 부족할 수 있습니다.</a:t>
            </a:r>
            <a:endParaRPr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494" name="Google Shape;494;p32"/>
          <p:cNvSpPr/>
          <p:nvPr/>
        </p:nvSpPr>
        <p:spPr>
          <a:xfrm>
            <a:off x="4491802" y="3941288"/>
            <a:ext cx="3110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현실 세계의 변화를 시뮬레이션하여 </a:t>
            </a:r>
            <a:endParaRPr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모델이 다양한 조명 상황에서 차량을 더 정확하게 탐지하도록 학습가능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하게 했습니다.</a:t>
            </a:r>
            <a:endParaRPr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495" name="Google Shape;49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350" y="1526300"/>
            <a:ext cx="3870599" cy="19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350" y="3560300"/>
            <a:ext cx="3867602" cy="19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0050" y="3560300"/>
            <a:ext cx="3870600" cy="19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0041" y="1507766"/>
            <a:ext cx="3870600" cy="192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래픽 1" descr="조금 굽은 화살표 단색으로 채워진">
            <a:extLst>
              <a:ext uri="{FF2B5EF4-FFF2-40B4-BE49-F238E27FC236}">
                <a16:creationId xmlns:a16="http://schemas.microsoft.com/office/drawing/2014/main" id="{2AE0FE6F-2598-DD0B-203B-871A98FEFF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2657" y="2713016"/>
            <a:ext cx="1828390" cy="18283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33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505" name="Google Shape;505;p33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06" name="Google Shape;506;p33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합성데이터  활용</a:t>
              </a:r>
              <a:endParaRPr sz="1800" b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507" name="Google Shape;507;p33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08" name="Google Shape;508;p33"/>
          <p:cNvSpPr txBox="1"/>
          <p:nvPr/>
        </p:nvSpPr>
        <p:spPr>
          <a:xfrm>
            <a:off x="3009601" y="34077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[Equalize Transform] 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09" name="Google Shape;509;p33"/>
          <p:cNvSpPr/>
          <p:nvPr/>
        </p:nvSpPr>
        <p:spPr>
          <a:xfrm>
            <a:off x="4950184" y="3835126"/>
            <a:ext cx="45801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grpSp>
        <p:nvGrpSpPr>
          <p:cNvPr id="510" name="Google Shape;510;p33"/>
          <p:cNvGrpSpPr/>
          <p:nvPr/>
        </p:nvGrpSpPr>
        <p:grpSpPr>
          <a:xfrm>
            <a:off x="239794" y="1075034"/>
            <a:ext cx="5275241" cy="428400"/>
            <a:chOff x="1342947" y="2207865"/>
            <a:chExt cx="3870600" cy="428400"/>
          </a:xfrm>
        </p:grpSpPr>
        <p:sp>
          <p:nvSpPr>
            <p:cNvPr id="511" name="Google Shape;511;p33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1385666" y="2236625"/>
              <a:ext cx="3785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Before</a:t>
              </a:r>
              <a:endParaRPr sz="16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513" name="Google Shape;513;p33"/>
          <p:cNvGrpSpPr/>
          <p:nvPr/>
        </p:nvGrpSpPr>
        <p:grpSpPr>
          <a:xfrm>
            <a:off x="6709619" y="1086734"/>
            <a:ext cx="5275241" cy="428400"/>
            <a:chOff x="1342947" y="2207865"/>
            <a:chExt cx="3870600" cy="428400"/>
          </a:xfrm>
        </p:grpSpPr>
        <p:sp>
          <p:nvSpPr>
            <p:cNvPr id="514" name="Google Shape;514;p33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385666" y="2236625"/>
              <a:ext cx="3785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After</a:t>
              </a:r>
              <a:endParaRPr sz="16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516" name="Google Shape;516;p33"/>
          <p:cNvSpPr/>
          <p:nvPr/>
        </p:nvSpPr>
        <p:spPr>
          <a:xfrm>
            <a:off x="32538" y="4458656"/>
            <a:ext cx="6078600" cy="1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ko-KR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 이미지에서의 차량은 실제 이미지의 차량보다 간단한 텍스처와 패턴으로 표현될 수 있고, 현실에서는 차량의 브랜드, 모델, 년도에 따라 차량의 텍스처와 패턴이 크게 다릅니다.</a:t>
            </a:r>
            <a:endParaRPr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ko-KR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합성 이미지는 때때로 원본 이미지에 비해 노이즈가 많을 수 있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습니다.</a:t>
            </a:r>
            <a:endParaRPr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517" name="Google Shape;517;p33"/>
          <p:cNvSpPr/>
          <p:nvPr/>
        </p:nvSpPr>
        <p:spPr>
          <a:xfrm>
            <a:off x="6707126" y="4779691"/>
            <a:ext cx="5010184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현실 세계의 이미지의 세부 텍스처와 패턴을 강조하여, </a:t>
            </a:r>
            <a:endParaRPr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모델이 다양한 차량의 특징을 더 잘 인식하도록 </a:t>
            </a:r>
            <a:endParaRPr lang="en-US" altLang="ko-KR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학습가능하도록 했습니다.</a:t>
            </a:r>
            <a:endParaRPr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18" name="Google Shape;51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773" y="1651859"/>
            <a:ext cx="2574025" cy="28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3"/>
          <p:cNvSpPr txBox="1"/>
          <p:nvPr/>
        </p:nvSpPr>
        <p:spPr>
          <a:xfrm>
            <a:off x="4067638" y="1724234"/>
            <a:ext cx="144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06369</a:t>
            </a:r>
            <a:endParaRPr sz="18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520" name="Google Shape;52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9873" y="1651859"/>
            <a:ext cx="2475276" cy="289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7126" y="1651859"/>
            <a:ext cx="2475275" cy="28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1464" y="1651859"/>
            <a:ext cx="2653401" cy="289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래픽 1" descr="조금 굽은 화살표 단색으로 채워진">
            <a:extLst>
              <a:ext uri="{FF2B5EF4-FFF2-40B4-BE49-F238E27FC236}">
                <a16:creationId xmlns:a16="http://schemas.microsoft.com/office/drawing/2014/main" id="{69229DD5-BAE9-C42D-FE41-8F0725110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0605" y="2721712"/>
            <a:ext cx="819033" cy="8190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34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529" name="Google Shape;529;p34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4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합성데이터  활용</a:t>
              </a:r>
              <a:endParaRPr sz="1800" b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531" name="Google Shape;531;p34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32" name="Google Shape;532;p34"/>
          <p:cNvSpPr txBox="1"/>
          <p:nvPr/>
        </p:nvSpPr>
        <p:spPr>
          <a:xfrm>
            <a:off x="3009626" y="64482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[Mixup] 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3" name="Google Shape;533;p34"/>
          <p:cNvSpPr/>
          <p:nvPr/>
        </p:nvSpPr>
        <p:spPr>
          <a:xfrm>
            <a:off x="4950184" y="3825795"/>
            <a:ext cx="45801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grpSp>
        <p:nvGrpSpPr>
          <p:cNvPr id="534" name="Google Shape;534;p34"/>
          <p:cNvGrpSpPr/>
          <p:nvPr/>
        </p:nvGrpSpPr>
        <p:grpSpPr>
          <a:xfrm>
            <a:off x="524335" y="1074206"/>
            <a:ext cx="3870600" cy="428400"/>
            <a:chOff x="1342947" y="2207865"/>
            <a:chExt cx="3870600" cy="428400"/>
          </a:xfrm>
        </p:grpSpPr>
        <p:sp>
          <p:nvSpPr>
            <p:cNvPr id="535" name="Google Shape;535;p34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1385666" y="2236625"/>
              <a:ext cx="3785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이미지 간 분류 성능 개선</a:t>
              </a:r>
              <a:endParaRPr sz="16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537" name="Google Shape;537;p34"/>
          <p:cNvGrpSpPr/>
          <p:nvPr/>
        </p:nvGrpSpPr>
        <p:grpSpPr>
          <a:xfrm>
            <a:off x="7797091" y="1062502"/>
            <a:ext cx="3870600" cy="428400"/>
            <a:chOff x="1342947" y="2207865"/>
            <a:chExt cx="3870600" cy="428400"/>
          </a:xfrm>
        </p:grpSpPr>
        <p:sp>
          <p:nvSpPr>
            <p:cNvPr id="538" name="Google Shape;538;p34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1385666" y="2236625"/>
              <a:ext cx="3785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Decision Boundary 확장</a:t>
              </a:r>
              <a:endParaRPr sz="16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540" name="Google Shape;540;p34"/>
          <p:cNvSpPr/>
          <p:nvPr/>
        </p:nvSpPr>
        <p:spPr>
          <a:xfrm>
            <a:off x="5969426" y="4310741"/>
            <a:ext cx="6426000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 그림은 두 클래스에 대한 분류 상황을 나타냅니다.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파란색 범위가 두 클래스 간 경계선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Mixup이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적용되지 않을 경우, 파란색 위치에 위치하는 데이터들은 한쪽클래스(초록색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주황색)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과도하게 확신하는 경향을 갖게 됩니다.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하지만,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Mixup을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적용하게 되면, 중간에 위치하는 데이터에 대해 과도하게 확신하지 않아 성능이 향상될 수 있습니다.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41" name="Google Shape;54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5131" y="1713205"/>
            <a:ext cx="5376201" cy="246718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4"/>
          <p:cNvSpPr/>
          <p:nvPr/>
        </p:nvSpPr>
        <p:spPr>
          <a:xfrm>
            <a:off x="7157134" y="1713205"/>
            <a:ext cx="18099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Mixup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적용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X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3" name="Google Shape;543;p34"/>
          <p:cNvSpPr/>
          <p:nvPr/>
        </p:nvSpPr>
        <p:spPr>
          <a:xfrm>
            <a:off x="9910756" y="1744966"/>
            <a:ext cx="18099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Mixup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적용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O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5" name="Google Shape;545;p34"/>
          <p:cNvSpPr/>
          <p:nvPr/>
        </p:nvSpPr>
        <p:spPr>
          <a:xfrm>
            <a:off x="0" y="5080378"/>
            <a:ext cx="54462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데이터는 각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클래스간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500개씩으로 상당히 제한적입니다.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Mixup은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두 가지 이미지를 선형적으로 결합하여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 간 구분을 더 잘하게 할 수 있습니다.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46" name="Google Shape;5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0771" y="2436371"/>
            <a:ext cx="1627401" cy="162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817" y="1603495"/>
            <a:ext cx="1556979" cy="16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821" y="3346767"/>
            <a:ext cx="1556975" cy="16300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39CCE90-18F8-B37A-8666-C0D165136184}"/>
              </a:ext>
            </a:extLst>
          </p:cNvPr>
          <p:cNvCxnSpPr>
            <a:stCxn id="548" idx="3"/>
            <a:endCxn id="547" idx="1"/>
          </p:cNvCxnSpPr>
          <p:nvPr/>
        </p:nvCxnSpPr>
        <p:spPr>
          <a:xfrm>
            <a:off x="2088796" y="2414608"/>
            <a:ext cx="681975" cy="8328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1DF17A7-A8AF-8A88-7354-6B8A6FA239DF}"/>
              </a:ext>
            </a:extLst>
          </p:cNvPr>
          <p:cNvCxnSpPr>
            <a:stCxn id="549" idx="3"/>
            <a:endCxn id="547" idx="1"/>
          </p:cNvCxnSpPr>
          <p:nvPr/>
        </p:nvCxnSpPr>
        <p:spPr>
          <a:xfrm flipV="1">
            <a:off x="2088796" y="3247483"/>
            <a:ext cx="681975" cy="9143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30F474-E66F-2036-2C9D-F0196395B0F5}"/>
              </a:ext>
            </a:extLst>
          </p:cNvPr>
          <p:cNvCxnSpPr/>
          <p:nvPr/>
        </p:nvCxnSpPr>
        <p:spPr>
          <a:xfrm>
            <a:off x="5980008" y="1463038"/>
            <a:ext cx="0" cy="491860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35"/>
          <p:cNvGrpSpPr/>
          <p:nvPr/>
        </p:nvGrpSpPr>
        <p:grpSpPr>
          <a:xfrm>
            <a:off x="3" y="-3"/>
            <a:ext cx="2733344" cy="675965"/>
            <a:chOff x="-138896" y="150472"/>
            <a:chExt cx="3958500" cy="675965"/>
          </a:xfrm>
        </p:grpSpPr>
        <p:sp>
          <p:nvSpPr>
            <p:cNvPr id="555" name="Google Shape;555;p35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56" name="Google Shape;556;p35"/>
            <p:cNvSpPr txBox="1"/>
            <p:nvPr/>
          </p:nvSpPr>
          <p:spPr>
            <a:xfrm>
              <a:off x="208375" y="179937"/>
              <a:ext cx="3264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합성데이터  활용</a:t>
              </a:r>
              <a:endParaRPr sz="1800" b="1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557" name="Google Shape;557;p35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58" name="Google Shape;558;p35"/>
          <p:cNvSpPr txBox="1"/>
          <p:nvPr/>
        </p:nvSpPr>
        <p:spPr>
          <a:xfrm>
            <a:off x="3009626" y="64482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sz="3200" dirty="0" err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Mixup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59" name="Google Shape;55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5777" y="2063565"/>
            <a:ext cx="5275224" cy="28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5"/>
          <p:cNvSpPr/>
          <p:nvPr/>
        </p:nvSpPr>
        <p:spPr>
          <a:xfrm>
            <a:off x="1072821" y="5672924"/>
            <a:ext cx="10257900" cy="44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Mixup을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사용할 경우 차 본연에 더 집중하는 것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확인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할 수 있습니다.</a:t>
            </a:r>
            <a:endParaRPr sz="1500" b="1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561" name="Google Shape;5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05" y="2063565"/>
            <a:ext cx="5260325" cy="2886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35"/>
          <p:cNvGrpSpPr/>
          <p:nvPr/>
        </p:nvGrpSpPr>
        <p:grpSpPr>
          <a:xfrm>
            <a:off x="6865757" y="1216990"/>
            <a:ext cx="5275241" cy="428400"/>
            <a:chOff x="1342947" y="2207865"/>
            <a:chExt cx="3870600" cy="428400"/>
          </a:xfrm>
        </p:grpSpPr>
        <p:sp>
          <p:nvSpPr>
            <p:cNvPr id="563" name="Google Shape;563;p35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1385666" y="2236625"/>
              <a:ext cx="3785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 err="1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After</a:t>
              </a:r>
              <a:r>
                <a:rPr lang="en-US" altLang="ko-KR" sz="1600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600" dirty="0" err="1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Mixup</a:t>
              </a:r>
              <a:endParaRPr sz="16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565" name="Google Shape;565;p35"/>
          <p:cNvGrpSpPr/>
          <p:nvPr/>
        </p:nvGrpSpPr>
        <p:grpSpPr>
          <a:xfrm>
            <a:off x="42901" y="1228690"/>
            <a:ext cx="5275241" cy="428400"/>
            <a:chOff x="1342947" y="2207865"/>
            <a:chExt cx="3870600" cy="428400"/>
          </a:xfrm>
        </p:grpSpPr>
        <p:sp>
          <p:nvSpPr>
            <p:cNvPr id="566" name="Google Shape;566;p35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1385666" y="2236625"/>
              <a:ext cx="3785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 err="1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Before</a:t>
              </a:r>
              <a:r>
                <a:rPr lang="en-US" altLang="ko-KR" sz="1600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600" dirty="0" err="1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Mixup</a:t>
              </a:r>
              <a:endParaRPr sz="16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pic>
        <p:nvPicPr>
          <p:cNvPr id="568" name="Google Shape;5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사다리꼴 20"/>
          <p:cNvSpPr/>
          <p:nvPr/>
        </p:nvSpPr>
        <p:spPr>
          <a:xfrm rot="10800000">
            <a:off x="1992095" y="4949965"/>
            <a:ext cx="8401768" cy="477233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Google Shape;312;p23"/>
          <p:cNvSpPr/>
          <p:nvPr/>
        </p:nvSpPr>
        <p:spPr>
          <a:xfrm>
            <a:off x="3960959" y="4998799"/>
            <a:ext cx="3924785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lvl="0" algn="ctr">
              <a:lnSpc>
                <a:spcPct val="120000"/>
              </a:lnSpc>
              <a:buSzPts val="1500"/>
            </a:pP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Grad CAM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 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비교 결과</a:t>
            </a:r>
          </a:p>
        </p:txBody>
      </p:sp>
      <p:pic>
        <p:nvPicPr>
          <p:cNvPr id="3" name="그래픽 2" descr="조금 굽은 화살표 단색으로 채워진">
            <a:extLst>
              <a:ext uri="{FF2B5EF4-FFF2-40B4-BE49-F238E27FC236}">
                <a16:creationId xmlns:a16="http://schemas.microsoft.com/office/drawing/2014/main" id="{0B950A43-51D1-6226-0849-D7C58000C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6483" y="2950100"/>
            <a:ext cx="819033" cy="8190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36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574" name="Google Shape;574;p36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75" name="Google Shape;575;p36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합성데이터  활용</a:t>
              </a:r>
              <a:endParaRPr sz="1800" b="1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576" name="Google Shape;576;p36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77" name="Google Shape;577;p36"/>
          <p:cNvSpPr txBox="1"/>
          <p:nvPr/>
        </p:nvSpPr>
        <p:spPr>
          <a:xfrm>
            <a:off x="2886534" y="147181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sz="3200" dirty="0" err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</a:t>
            </a:r>
            <a:r>
              <a:rPr 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3200" dirty="0" err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Cutout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8" name="Google Shape;578;p36"/>
          <p:cNvSpPr/>
          <p:nvPr/>
        </p:nvSpPr>
        <p:spPr>
          <a:xfrm>
            <a:off x="789750" y="5315348"/>
            <a:ext cx="10612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세계에서는 다른 차량 등에 의해 운전 차량이 부분적으로 가려질 수 있습니다. (왼쪽 이미지)</a:t>
            </a:r>
            <a:endParaRPr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그러나 합성 이미지(오른쪽 이미지)는 가려지지 않은 완전한 차량만 존재하는 문제가 있습니다.</a:t>
            </a:r>
            <a:endParaRPr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1" name="Google Shape;581;p36"/>
          <p:cNvSpPr/>
          <p:nvPr/>
        </p:nvSpPr>
        <p:spPr>
          <a:xfrm>
            <a:off x="497398" y="878294"/>
            <a:ext cx="3785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Cutout</a:t>
            </a:r>
            <a:r>
              <a:rPr lang="en-US" altLang="ko-KR" sz="16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필요한 이유(1) - 가려짐</a:t>
            </a:r>
            <a:endParaRPr sz="1600" b="0" i="0" u="none" strike="noStrike" cap="none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582" name="Google Shape;58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037" y="1995434"/>
            <a:ext cx="4118517" cy="31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6"/>
          <p:cNvSpPr/>
          <p:nvPr/>
        </p:nvSpPr>
        <p:spPr>
          <a:xfrm>
            <a:off x="2110458" y="2652059"/>
            <a:ext cx="1781100" cy="1520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584" name="Google Shape;5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995434"/>
            <a:ext cx="5452427" cy="31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6"/>
          <p:cNvSpPr/>
          <p:nvPr/>
        </p:nvSpPr>
        <p:spPr>
          <a:xfrm>
            <a:off x="1240245" y="1567034"/>
            <a:ext cx="38121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차량이 가려짐</a:t>
            </a:r>
            <a:endParaRPr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6" name="Google Shape;586;p36"/>
          <p:cNvSpPr/>
          <p:nvPr/>
        </p:nvSpPr>
        <p:spPr>
          <a:xfrm>
            <a:off x="6718658" y="1567034"/>
            <a:ext cx="38121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가려지는 차량이 없음</a:t>
            </a:r>
            <a:endParaRPr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87" name="Google Shape;5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13;p37">
            <a:extLst>
              <a:ext uri="{FF2B5EF4-FFF2-40B4-BE49-F238E27FC236}">
                <a16:creationId xmlns:a16="http://schemas.microsoft.com/office/drawing/2014/main" id="{05EC1BC1-B90C-8B4D-C641-09C9153358B7}"/>
              </a:ext>
            </a:extLst>
          </p:cNvPr>
          <p:cNvSpPr/>
          <p:nvPr/>
        </p:nvSpPr>
        <p:spPr>
          <a:xfrm>
            <a:off x="343111" y="1197075"/>
            <a:ext cx="3870600" cy="4284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" name="Google Shape;614;p37">
            <a:extLst>
              <a:ext uri="{FF2B5EF4-FFF2-40B4-BE49-F238E27FC236}">
                <a16:creationId xmlns:a16="http://schemas.microsoft.com/office/drawing/2014/main" id="{47095947-D99B-E979-ACD7-5881728739A9}"/>
              </a:ext>
            </a:extLst>
          </p:cNvPr>
          <p:cNvSpPr/>
          <p:nvPr/>
        </p:nvSpPr>
        <p:spPr>
          <a:xfrm>
            <a:off x="385830" y="1225835"/>
            <a:ext cx="3785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Cutout이</a:t>
            </a:r>
            <a:r>
              <a:rPr lang="ko-KR" sz="16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필요한 이유(</a:t>
            </a:r>
            <a:r>
              <a:rPr lang="en-US" altLang="ko-KR" sz="16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sz="16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</a:t>
            </a:r>
            <a:r>
              <a:rPr lang="en-US" altLang="ko-KR" sz="16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가려짐</a:t>
            </a:r>
            <a:endParaRPr sz="1600" b="0" i="0" u="none" strike="noStrike" cap="none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925" y="2144175"/>
            <a:ext cx="6172800" cy="2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4725" y="2726700"/>
            <a:ext cx="2451199" cy="16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8802" y="2825577"/>
            <a:ext cx="2461169" cy="146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199" y="2581626"/>
            <a:ext cx="2733350" cy="166947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7"/>
          <p:cNvSpPr/>
          <p:nvPr/>
        </p:nvSpPr>
        <p:spPr>
          <a:xfrm>
            <a:off x="8608525" y="2835388"/>
            <a:ext cx="2733300" cy="1485900"/>
          </a:xfrm>
          <a:prstGeom prst="roundRect">
            <a:avLst>
              <a:gd name="adj" fmla="val 663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97" name="Google Shape;597;p37"/>
          <p:cNvSpPr/>
          <p:nvPr/>
        </p:nvSpPr>
        <p:spPr>
          <a:xfrm>
            <a:off x="5234925" y="2825572"/>
            <a:ext cx="2733300" cy="1495715"/>
          </a:xfrm>
          <a:prstGeom prst="roundRect">
            <a:avLst>
              <a:gd name="adj" fmla="val 663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98" name="Google Shape;598;p37"/>
          <p:cNvSpPr/>
          <p:nvPr/>
        </p:nvSpPr>
        <p:spPr>
          <a:xfrm>
            <a:off x="809950" y="2825573"/>
            <a:ext cx="2817900" cy="1485900"/>
          </a:xfrm>
          <a:prstGeom prst="roundRect">
            <a:avLst>
              <a:gd name="adj" fmla="val 663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599" name="Google Shape;599;p37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600" name="Google Shape;600;p37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37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합성데이터  활용</a:t>
              </a:r>
              <a:endParaRPr sz="1800" b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602" name="Google Shape;602;p37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03" name="Google Shape;603;p37"/>
          <p:cNvSpPr txBox="1"/>
          <p:nvPr/>
        </p:nvSpPr>
        <p:spPr>
          <a:xfrm>
            <a:off x="3009626" y="56862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sz="320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 Cutout</a:t>
            </a: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04" name="Google Shape;604;p37"/>
          <p:cNvSpPr/>
          <p:nvPr/>
        </p:nvSpPr>
        <p:spPr>
          <a:xfrm>
            <a:off x="643322" y="4812207"/>
            <a:ext cx="10935045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2번</a:t>
            </a:r>
            <a:r>
              <a:rPr lang="ko-KR" sz="16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</a:t>
            </a:r>
            <a:r>
              <a:rPr lang="ko-KR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class의</a:t>
            </a:r>
            <a:r>
              <a:rPr 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이미지와 2번 </a:t>
            </a:r>
            <a:r>
              <a:rPr lang="ko-KR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class의</a:t>
            </a:r>
            <a:r>
              <a:rPr 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이름 간의 매치가 되지 않았습니다.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Test에</a:t>
            </a:r>
            <a:r>
              <a:rPr 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실제로 어떤 차량이 나올지 모르기 때문에 모든 </a:t>
            </a:r>
            <a:r>
              <a:rPr lang="ko-KR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모든</a:t>
            </a:r>
            <a:r>
              <a:rPr 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연식의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차량을 다 맞출 수 있게 고안하려고 하였습니다.</a:t>
            </a:r>
            <a:endParaRPr sz="1600" b="1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605" name="Google Shape;605;p37"/>
          <p:cNvSpPr/>
          <p:nvPr/>
        </p:nvSpPr>
        <p:spPr>
          <a:xfrm>
            <a:off x="6577166" y="6274045"/>
            <a:ext cx="551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출처:</a:t>
            </a:r>
            <a:r>
              <a:rPr lang="ko-KR" sz="1050" b="1" i="0" u="none" strike="noStrike" cap="none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다나와자동차</a:t>
            </a:r>
            <a:endParaRPr sz="105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606" name="Google Shape;606;p37"/>
          <p:cNvSpPr/>
          <p:nvPr/>
        </p:nvSpPr>
        <p:spPr>
          <a:xfrm>
            <a:off x="596725" y="2394150"/>
            <a:ext cx="28179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스파크 1세대</a:t>
            </a:r>
            <a:r>
              <a:rPr lang="ko-KR" sz="1400" b="0" i="0" u="none" strike="noStrike" cap="none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2011 ~ 2015</a:t>
            </a:r>
            <a:endParaRPr sz="1400" b="1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07" name="Google Shape;607;p37"/>
          <p:cNvSpPr/>
          <p:nvPr/>
        </p:nvSpPr>
        <p:spPr>
          <a:xfrm>
            <a:off x="5234925" y="2394150"/>
            <a:ext cx="30513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스파크 2</a:t>
            </a:r>
            <a:r>
              <a:rPr 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세대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2016 ~ 2018</a:t>
            </a:r>
            <a:endParaRPr sz="1400" b="1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966925" y="3347465"/>
            <a:ext cx="951900" cy="58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09" name="Google Shape;609;p37"/>
          <p:cNvSpPr/>
          <p:nvPr/>
        </p:nvSpPr>
        <p:spPr>
          <a:xfrm>
            <a:off x="5460075" y="3433975"/>
            <a:ext cx="1111200" cy="651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10" name="Google Shape;610;p37"/>
          <p:cNvSpPr/>
          <p:nvPr/>
        </p:nvSpPr>
        <p:spPr>
          <a:xfrm>
            <a:off x="8781423" y="3515429"/>
            <a:ext cx="1021800" cy="49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11" name="Google Shape;611;p37"/>
          <p:cNvSpPr/>
          <p:nvPr/>
        </p:nvSpPr>
        <p:spPr>
          <a:xfrm>
            <a:off x="8694250" y="2471325"/>
            <a:ext cx="3158174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스파크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2세대 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2018~2021</a:t>
            </a:r>
            <a:endParaRPr sz="1400" b="1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12" name="Google Shape;612;p37"/>
          <p:cNvGrpSpPr/>
          <p:nvPr/>
        </p:nvGrpSpPr>
        <p:grpSpPr>
          <a:xfrm>
            <a:off x="343111" y="1197075"/>
            <a:ext cx="3870600" cy="428400"/>
            <a:chOff x="1342947" y="2207865"/>
            <a:chExt cx="3870600" cy="428400"/>
          </a:xfrm>
        </p:grpSpPr>
        <p:sp>
          <p:nvSpPr>
            <p:cNvPr id="613" name="Google Shape;613;p37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1385666" y="2236625"/>
              <a:ext cx="37851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 err="1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Cutout이</a:t>
              </a:r>
              <a:r>
                <a:rPr lang="ko-KR" sz="1600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필요한 이유(2) - 차량 간 차이</a:t>
              </a:r>
              <a:endParaRPr sz="1600" b="0" i="0" u="none" strike="noStrike" cap="none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pic>
        <p:nvPicPr>
          <p:cNvPr id="615" name="Google Shape;61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/>
          <p:nvPr/>
        </p:nvSpPr>
        <p:spPr>
          <a:xfrm>
            <a:off x="5854248" y="1759258"/>
            <a:ext cx="488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2번 </a:t>
            </a:r>
            <a:r>
              <a:rPr lang="ko-KR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class의</a:t>
            </a:r>
            <a:r>
              <a:rPr lang="ko-KR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이름 :</a:t>
            </a:r>
            <a:r>
              <a:rPr lang="ko-KR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쉐보레</a:t>
            </a:r>
            <a:r>
              <a:rPr lang="en-US" altLang="ko-KR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스파크 2016~2021</a:t>
            </a:r>
            <a:endParaRPr sz="1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50" y="2106575"/>
            <a:ext cx="2936900" cy="2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7"/>
          <p:cNvSpPr/>
          <p:nvPr/>
        </p:nvSpPr>
        <p:spPr>
          <a:xfrm>
            <a:off x="1448652" y="1759925"/>
            <a:ext cx="217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학습 이미지</a:t>
            </a:r>
            <a:endParaRPr sz="1400" b="1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19" name="Google Shape;619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46125" y="2275176"/>
            <a:ext cx="414881" cy="454986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7"/>
          <p:cNvSpPr/>
          <p:nvPr/>
        </p:nvSpPr>
        <p:spPr>
          <a:xfrm>
            <a:off x="3882363" y="3392500"/>
            <a:ext cx="1191900" cy="173100"/>
          </a:xfrm>
          <a:prstGeom prst="leftRightArrow">
            <a:avLst>
              <a:gd name="adj1" fmla="val 33218"/>
              <a:gd name="adj2" fmla="val 9977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21" name="Google Shape;621;p37"/>
          <p:cNvSpPr/>
          <p:nvPr/>
        </p:nvSpPr>
        <p:spPr>
          <a:xfrm>
            <a:off x="4124613" y="3153550"/>
            <a:ext cx="707400" cy="651000"/>
          </a:xfrm>
          <a:prstGeom prst="mathMultiply">
            <a:avLst>
              <a:gd name="adj1" fmla="val 8879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>
            <a:extLst>
              <a:ext uri="{FF2B5EF4-FFF2-40B4-BE49-F238E27FC236}">
                <a16:creationId xmlns:a16="http://schemas.microsoft.com/office/drawing/2014/main" id="{E050F1AA-F98D-592E-DB3D-AD0558FF34E0}"/>
              </a:ext>
            </a:extLst>
          </p:cNvPr>
          <p:cNvSpPr/>
          <p:nvPr/>
        </p:nvSpPr>
        <p:spPr>
          <a:xfrm rot="10800000">
            <a:off x="2334282" y="5034507"/>
            <a:ext cx="8401768" cy="477233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26" name="Google Shape;62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9253" y="1787444"/>
            <a:ext cx="6172747" cy="3247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38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628" name="Google Shape;628;p38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29" name="Google Shape;629;p38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합성데이터  활용</a:t>
              </a:r>
              <a:endParaRPr sz="1800" b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630" name="Google Shape;630;p38"/>
          <p:cNvSpPr/>
          <p:nvPr/>
        </p:nvSpPr>
        <p:spPr>
          <a:xfrm>
            <a:off x="0" y="6580934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31" name="Google Shape;631;p38"/>
          <p:cNvSpPr txBox="1"/>
          <p:nvPr/>
        </p:nvSpPr>
        <p:spPr>
          <a:xfrm>
            <a:off x="3009626" y="458204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sz="320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 Cutout</a:t>
            </a: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32" name="Google Shape;632;p38"/>
          <p:cNvSpPr/>
          <p:nvPr/>
        </p:nvSpPr>
        <p:spPr>
          <a:xfrm>
            <a:off x="152400" y="5118858"/>
            <a:ext cx="120396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Mixup을</a:t>
            </a:r>
            <a:r>
              <a:rPr lang="ko-KR" sz="150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적용하고 난 뒤의 </a:t>
            </a:r>
            <a:r>
              <a:rPr lang="ko-KR" sz="150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Grad</a:t>
            </a:r>
            <a:r>
              <a:rPr lang="ko-KR" sz="150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</a:t>
            </a:r>
            <a:r>
              <a:rPr lang="ko-KR" sz="150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CAM으로</a:t>
            </a:r>
            <a:r>
              <a:rPr lang="ko-KR" sz="150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시각화</a:t>
            </a:r>
            <a:endParaRPr sz="150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→ </a:t>
            </a:r>
            <a:r>
              <a:rPr lang="ko-KR" sz="15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EDA에서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로고, 라이트, </a:t>
            </a:r>
            <a:r>
              <a:rPr lang="ko-KR" sz="15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포그램프가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중요하다고 이야기를 하였지만,</a:t>
            </a:r>
            <a:endParaRPr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Mixup만으로는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로고, 라이트, </a:t>
            </a:r>
            <a:r>
              <a:rPr lang="ko-KR" sz="15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포그램프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쪽에 덜 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집중하는 경향을 보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입니다.</a:t>
            </a:r>
            <a:endParaRPr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저희는 이것이 분류하는데 </a:t>
            </a:r>
            <a:r>
              <a:rPr lang="ko-KR" sz="15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안좋은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영향을 주었을 것이라고 판단하였습니다.</a:t>
            </a:r>
            <a:endParaRPr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33" name="Google Shape;633;p38"/>
          <p:cNvSpPr/>
          <p:nvPr/>
        </p:nvSpPr>
        <p:spPr>
          <a:xfrm>
            <a:off x="6984075" y="2573208"/>
            <a:ext cx="912600" cy="455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34" name="Google Shape;634;p38"/>
          <p:cNvSpPr/>
          <p:nvPr/>
        </p:nvSpPr>
        <p:spPr>
          <a:xfrm>
            <a:off x="9332724" y="2390331"/>
            <a:ext cx="777000" cy="420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35" name="Google Shape;635;p38"/>
          <p:cNvSpPr/>
          <p:nvPr/>
        </p:nvSpPr>
        <p:spPr>
          <a:xfrm>
            <a:off x="8484021" y="3082718"/>
            <a:ext cx="1063200" cy="661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636" name="Google Shape;6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7445"/>
            <a:ext cx="5476450" cy="3247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38"/>
          <p:cNvGrpSpPr/>
          <p:nvPr/>
        </p:nvGrpSpPr>
        <p:grpSpPr>
          <a:xfrm>
            <a:off x="400036" y="1160557"/>
            <a:ext cx="3870600" cy="428400"/>
            <a:chOff x="1342947" y="2207865"/>
            <a:chExt cx="3870600" cy="428400"/>
          </a:xfrm>
        </p:grpSpPr>
        <p:sp>
          <p:nvSpPr>
            <p:cNvPr id="638" name="Google Shape;638;p38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1385666" y="2236625"/>
              <a:ext cx="37851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Cutout이 필요한 이유(3) - Mixup 단점</a:t>
              </a:r>
              <a:endParaRPr sz="16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pic>
        <p:nvPicPr>
          <p:cNvPr id="640" name="Google Shape;6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39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646" name="Google Shape;646;p39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47" name="Google Shape;647;p39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합성데이터  활용</a:t>
              </a:r>
              <a:endParaRPr sz="1800" b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648" name="Google Shape;648;p39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39"/>
          <p:cNvSpPr txBox="1"/>
          <p:nvPr/>
        </p:nvSpPr>
        <p:spPr>
          <a:xfrm>
            <a:off x="3009626" y="64482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sz="320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 Cutout</a:t>
            </a: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50" name="Google Shape;650;p39"/>
          <p:cNvSpPr/>
          <p:nvPr/>
        </p:nvSpPr>
        <p:spPr>
          <a:xfrm>
            <a:off x="442755" y="5186073"/>
            <a:ext cx="10921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5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Cutout은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5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Bounding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5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Box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안에서 확률적으로 위 그림들 중 하나의 방식을 선택하여 적용합니다.</a:t>
            </a:r>
            <a:endParaRPr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51" name="Google Shape;651;p39"/>
          <p:cNvGrpSpPr/>
          <p:nvPr/>
        </p:nvGrpSpPr>
        <p:grpSpPr>
          <a:xfrm>
            <a:off x="400036" y="1347175"/>
            <a:ext cx="3870600" cy="428400"/>
            <a:chOff x="1342947" y="2207865"/>
            <a:chExt cx="3870600" cy="428400"/>
          </a:xfrm>
        </p:grpSpPr>
        <p:sp>
          <p:nvSpPr>
            <p:cNvPr id="652" name="Google Shape;652;p39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385666" y="2236625"/>
              <a:ext cx="37851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Custom Cutout</a:t>
              </a:r>
              <a:r>
                <a:rPr lang="ko-KR" sz="160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적용방식</a:t>
              </a:r>
              <a:endParaRPr sz="16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654" name="Google Shape;654;p39"/>
          <p:cNvGrpSpPr/>
          <p:nvPr/>
        </p:nvGrpSpPr>
        <p:grpSpPr>
          <a:xfrm>
            <a:off x="4893" y="1905819"/>
            <a:ext cx="2728454" cy="2628003"/>
            <a:chOff x="494242" y="590415"/>
            <a:chExt cx="2842683" cy="2696904"/>
          </a:xfrm>
        </p:grpSpPr>
        <p:pic>
          <p:nvPicPr>
            <p:cNvPr id="655" name="Google Shape;655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4242" y="590415"/>
              <a:ext cx="2842683" cy="2696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39"/>
            <p:cNvSpPr/>
            <p:nvPr/>
          </p:nvSpPr>
          <p:spPr>
            <a:xfrm>
              <a:off x="519641" y="590415"/>
              <a:ext cx="970500" cy="2661201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57" name="Google Shape;657;p39"/>
          <p:cNvGrpSpPr/>
          <p:nvPr/>
        </p:nvGrpSpPr>
        <p:grpSpPr>
          <a:xfrm>
            <a:off x="2661044" y="1912321"/>
            <a:ext cx="2396785" cy="2610263"/>
            <a:chOff x="3711573" y="573482"/>
            <a:chExt cx="2842683" cy="2697000"/>
          </a:xfrm>
        </p:grpSpPr>
        <p:pic>
          <p:nvPicPr>
            <p:cNvPr id="658" name="Google Shape;658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11573" y="573482"/>
              <a:ext cx="2842683" cy="2696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39"/>
            <p:cNvSpPr/>
            <p:nvPr/>
          </p:nvSpPr>
          <p:spPr>
            <a:xfrm>
              <a:off x="5684301" y="573482"/>
              <a:ext cx="834900" cy="2697000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60" name="Google Shape;660;p39"/>
          <p:cNvGrpSpPr/>
          <p:nvPr/>
        </p:nvGrpSpPr>
        <p:grpSpPr>
          <a:xfrm>
            <a:off x="7402852" y="1905819"/>
            <a:ext cx="2396937" cy="2631301"/>
            <a:chOff x="6942661" y="573482"/>
            <a:chExt cx="2862900" cy="2696904"/>
          </a:xfrm>
        </p:grpSpPr>
        <p:pic>
          <p:nvPicPr>
            <p:cNvPr id="661" name="Google Shape;66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62768" y="573482"/>
              <a:ext cx="2842683" cy="2696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39"/>
            <p:cNvSpPr/>
            <p:nvPr/>
          </p:nvSpPr>
          <p:spPr>
            <a:xfrm rot="-5400000">
              <a:off x="7695661" y="-162570"/>
              <a:ext cx="1356900" cy="2862900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63" name="Google Shape;663;p39"/>
          <p:cNvGrpSpPr/>
          <p:nvPr/>
        </p:nvGrpSpPr>
        <p:grpSpPr>
          <a:xfrm>
            <a:off x="5036690" y="1912228"/>
            <a:ext cx="2392211" cy="2624894"/>
            <a:chOff x="494242" y="590415"/>
            <a:chExt cx="2842683" cy="2696904"/>
          </a:xfrm>
        </p:grpSpPr>
        <p:pic>
          <p:nvPicPr>
            <p:cNvPr id="664" name="Google Shape;664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4242" y="590415"/>
              <a:ext cx="2842683" cy="2696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5" name="Google Shape;665;p39"/>
            <p:cNvSpPr/>
            <p:nvPr/>
          </p:nvSpPr>
          <p:spPr>
            <a:xfrm>
              <a:off x="536575" y="2404534"/>
              <a:ext cx="2783400" cy="457200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66" name="Google Shape;666;p39"/>
          <p:cNvGrpSpPr/>
          <p:nvPr/>
        </p:nvGrpSpPr>
        <p:grpSpPr>
          <a:xfrm>
            <a:off x="9799789" y="1905818"/>
            <a:ext cx="2392211" cy="2616673"/>
            <a:chOff x="3711573" y="573482"/>
            <a:chExt cx="2842683" cy="2696904"/>
          </a:xfrm>
        </p:grpSpPr>
        <p:pic>
          <p:nvPicPr>
            <p:cNvPr id="667" name="Google Shape;667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11573" y="573482"/>
              <a:ext cx="2842683" cy="2696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39"/>
            <p:cNvSpPr/>
            <p:nvPr/>
          </p:nvSpPr>
          <p:spPr>
            <a:xfrm>
              <a:off x="4989896" y="2380408"/>
              <a:ext cx="581100" cy="865800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69" name="Google Shape;6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사다리꼴 26"/>
          <p:cNvSpPr/>
          <p:nvPr/>
        </p:nvSpPr>
        <p:spPr>
          <a:xfrm rot="10800000">
            <a:off x="1937523" y="4528993"/>
            <a:ext cx="8401768" cy="477233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Google Shape;312;p23"/>
          <p:cNvSpPr/>
          <p:nvPr/>
        </p:nvSpPr>
        <p:spPr>
          <a:xfrm>
            <a:off x="2839915" y="4592035"/>
            <a:ext cx="6603023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위와 같은 문제 해결을 위해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Cutout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제작하여 적용하였습니다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40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675" name="Google Shape;675;p40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76" name="Google Shape;676;p40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합성데이터  활용</a:t>
              </a:r>
              <a:endParaRPr sz="1800" b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677" name="Google Shape;677;p40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78" name="Google Shape;678;p40"/>
          <p:cNvSpPr txBox="1"/>
          <p:nvPr/>
        </p:nvSpPr>
        <p:spPr>
          <a:xfrm>
            <a:off x="3009600" y="724681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sz="3200" dirty="0" err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</a:t>
            </a:r>
            <a:r>
              <a:rPr 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3200" dirty="0" err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Cutout</a:t>
            </a: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V1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79" name="Google Shape;679;p40"/>
          <p:cNvSpPr/>
          <p:nvPr/>
        </p:nvSpPr>
        <p:spPr>
          <a:xfrm>
            <a:off x="3560389" y="5023903"/>
            <a:ext cx="5471675" cy="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왼쪽, 오른쪽에 </a:t>
            </a:r>
            <a:r>
              <a:rPr lang="ko-KR" sz="1500" b="1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Cutout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적용하여 다른 곳에 집중하도록 </a:t>
            </a:r>
            <a:r>
              <a:rPr lang="ko-KR" altLang="en-US" sz="15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합니다</a:t>
            </a:r>
            <a:r>
              <a:rPr lang="en-US" altLang="ko-KR" sz="15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.</a:t>
            </a:r>
            <a:endParaRPr sz="1500" b="1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grpSp>
        <p:nvGrpSpPr>
          <p:cNvPr id="683" name="Google Shape;683;p40"/>
          <p:cNvGrpSpPr/>
          <p:nvPr/>
        </p:nvGrpSpPr>
        <p:grpSpPr>
          <a:xfrm>
            <a:off x="1937523" y="1523061"/>
            <a:ext cx="4006077" cy="3170474"/>
            <a:chOff x="494242" y="590415"/>
            <a:chExt cx="2842683" cy="2697000"/>
          </a:xfrm>
        </p:grpSpPr>
        <p:pic>
          <p:nvPicPr>
            <p:cNvPr id="684" name="Google Shape;684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4242" y="590415"/>
              <a:ext cx="2842683" cy="2696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p40"/>
            <p:cNvSpPr/>
            <p:nvPr/>
          </p:nvSpPr>
          <p:spPr>
            <a:xfrm>
              <a:off x="519641" y="590415"/>
              <a:ext cx="970500" cy="2697000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86" name="Google Shape;686;p40"/>
          <p:cNvGrpSpPr/>
          <p:nvPr/>
        </p:nvGrpSpPr>
        <p:grpSpPr>
          <a:xfrm>
            <a:off x="6216161" y="1494415"/>
            <a:ext cx="4057691" cy="3170661"/>
            <a:chOff x="3711573" y="573482"/>
            <a:chExt cx="2842683" cy="2697000"/>
          </a:xfrm>
        </p:grpSpPr>
        <p:pic>
          <p:nvPicPr>
            <p:cNvPr id="687" name="Google Shape;687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11573" y="573482"/>
              <a:ext cx="2842683" cy="2696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40"/>
            <p:cNvSpPr/>
            <p:nvPr/>
          </p:nvSpPr>
          <p:spPr>
            <a:xfrm>
              <a:off x="5684301" y="573482"/>
              <a:ext cx="834900" cy="2697000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689" name="Google Shape;6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047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사다리꼴 17"/>
          <p:cNvSpPr/>
          <p:nvPr/>
        </p:nvSpPr>
        <p:spPr>
          <a:xfrm rot="10800000">
            <a:off x="1937523" y="4665076"/>
            <a:ext cx="8401768" cy="477233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Google Shape;312;p23"/>
          <p:cNvSpPr/>
          <p:nvPr/>
        </p:nvSpPr>
        <p:spPr>
          <a:xfrm>
            <a:off x="3934582" y="4728118"/>
            <a:ext cx="3924785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lvl="0" algn="ctr">
              <a:lnSpc>
                <a:spcPct val="120000"/>
              </a:lnSpc>
              <a:buSzPts val="1500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물체 간 가려짐의 문제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41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695" name="Google Shape;695;p41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6" name="Google Shape;696;p41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</a:rPr>
                <a:t>합성데이터  활용</a:t>
              </a:r>
              <a:endParaRPr sz="1800" b="1">
                <a:solidFill>
                  <a:srgbClr val="FFFFFF"/>
                </a:solidFill>
              </a:endParaRPr>
            </a:p>
          </p:txBody>
        </p:sp>
      </p:grpSp>
      <p:sp>
        <p:nvSpPr>
          <p:cNvPr id="697" name="Google Shape;697;p41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41"/>
          <p:cNvSpPr/>
          <p:nvPr/>
        </p:nvSpPr>
        <p:spPr>
          <a:xfrm>
            <a:off x="976102" y="5438922"/>
            <a:ext cx="107505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로고, </a:t>
            </a:r>
            <a:r>
              <a:rPr lang="ko-KR" sz="1500" b="1" dirty="0"/>
              <a:t>라이트, 라디에이터 그릴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대한 집중도를 </a:t>
            </a:r>
            <a:r>
              <a:rPr lang="ko-KR" sz="1500" b="1" dirty="0"/>
              <a:t>줄이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도록 </a:t>
            </a:r>
            <a:r>
              <a:rPr lang="ko-KR" sz="15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Cutout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적용</a:t>
            </a:r>
            <a:r>
              <a:rPr lang="ko-KR" altLang="en-US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합니다</a:t>
            </a:r>
            <a:r>
              <a:rPr lang="en-US" altLang="ko-KR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3" name="Google Shape;703;p41"/>
          <p:cNvGrpSpPr/>
          <p:nvPr/>
        </p:nvGrpSpPr>
        <p:grpSpPr>
          <a:xfrm>
            <a:off x="2733347" y="1802691"/>
            <a:ext cx="3139915" cy="2863088"/>
            <a:chOff x="494242" y="590415"/>
            <a:chExt cx="2842683" cy="2696904"/>
          </a:xfrm>
        </p:grpSpPr>
        <p:pic>
          <p:nvPicPr>
            <p:cNvPr id="704" name="Google Shape;704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4242" y="590415"/>
              <a:ext cx="2842683" cy="2696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Google Shape;705;p41"/>
            <p:cNvSpPr/>
            <p:nvPr/>
          </p:nvSpPr>
          <p:spPr>
            <a:xfrm>
              <a:off x="536575" y="2404534"/>
              <a:ext cx="2783400" cy="457200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06" name="Google Shape;706;p41"/>
          <p:cNvGrpSpPr/>
          <p:nvPr/>
        </p:nvGrpSpPr>
        <p:grpSpPr>
          <a:xfrm>
            <a:off x="6365631" y="1775575"/>
            <a:ext cx="3060583" cy="2925427"/>
            <a:chOff x="3711573" y="573482"/>
            <a:chExt cx="2842683" cy="2696904"/>
          </a:xfrm>
        </p:grpSpPr>
        <p:pic>
          <p:nvPicPr>
            <p:cNvPr id="707" name="Google Shape;707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11573" y="573482"/>
              <a:ext cx="2842683" cy="2696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" name="Google Shape;708;p41"/>
            <p:cNvSpPr/>
            <p:nvPr/>
          </p:nvSpPr>
          <p:spPr>
            <a:xfrm>
              <a:off x="5023902" y="2404534"/>
              <a:ext cx="581100" cy="865800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" name="사다리꼴 17"/>
          <p:cNvSpPr/>
          <p:nvPr/>
        </p:nvSpPr>
        <p:spPr>
          <a:xfrm rot="10800000">
            <a:off x="1937523" y="4665076"/>
            <a:ext cx="8401768" cy="477233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Google Shape;312;p23"/>
          <p:cNvSpPr/>
          <p:nvPr/>
        </p:nvSpPr>
        <p:spPr>
          <a:xfrm>
            <a:off x="3934582" y="4728118"/>
            <a:ext cx="3924785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lvl="0" algn="ctr">
              <a:lnSpc>
                <a:spcPct val="120000"/>
              </a:lnSpc>
              <a:buSzPts val="1500"/>
            </a:pPr>
            <a:r>
              <a:rPr lang="ko-KR" altLang="en-US" b="1" dirty="0"/>
              <a:t>차량 간 차이 존재</a:t>
            </a:r>
          </a:p>
        </p:txBody>
      </p:sp>
      <p:sp>
        <p:nvSpPr>
          <p:cNvPr id="24" name="Google Shape;678;p40"/>
          <p:cNvSpPr txBox="1"/>
          <p:nvPr/>
        </p:nvSpPr>
        <p:spPr>
          <a:xfrm>
            <a:off x="3009600" y="95835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sz="3200" dirty="0" err="1">
                <a:solidFill>
                  <a:srgbClr val="F68125"/>
                </a:solidFill>
              </a:rPr>
              <a:t>Custom</a:t>
            </a:r>
            <a:r>
              <a:rPr lang="ko-KR" sz="3200" dirty="0">
                <a:solidFill>
                  <a:srgbClr val="F68125"/>
                </a:solidFill>
              </a:rPr>
              <a:t> </a:t>
            </a:r>
            <a:r>
              <a:rPr lang="ko-KR" sz="3200" dirty="0" err="1">
                <a:solidFill>
                  <a:srgbClr val="F68125"/>
                </a:solidFill>
              </a:rPr>
              <a:t>Cutout</a:t>
            </a:r>
            <a:r>
              <a:rPr lang="en-US" altLang="ko-KR" sz="3200" dirty="0">
                <a:solidFill>
                  <a:srgbClr val="F68125"/>
                </a:solidFill>
              </a:rPr>
              <a:t> V2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 dirty="0"/>
          </a:p>
        </p:txBody>
      </p:sp>
      <p:pic>
        <p:nvPicPr>
          <p:cNvPr id="2" name="Google Shape;689;p40">
            <a:extLst>
              <a:ext uri="{FF2B5EF4-FFF2-40B4-BE49-F238E27FC236}">
                <a16:creationId xmlns:a16="http://schemas.microsoft.com/office/drawing/2014/main" id="{87C4E6AD-EF13-9040-5FDA-BE58E72CF7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047" y="0"/>
            <a:ext cx="1455950" cy="4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-138896" y="150472"/>
            <a:ext cx="3958542" cy="428262"/>
          </a:xfrm>
          <a:prstGeom prst="snip1Rect">
            <a:avLst>
              <a:gd name="adj" fmla="val 47970"/>
            </a:avLst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208375" y="149212"/>
            <a:ext cx="326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lt1"/>
                </a:solidFill>
              </a:rPr>
              <a:t>Intro - 대회 개요</a:t>
            </a:r>
            <a:endParaRPr sz="2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0" y="6590265"/>
            <a:ext cx="12192000" cy="267735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240558" y="894092"/>
            <a:ext cx="3342083" cy="1245928"/>
            <a:chOff x="388296" y="3612456"/>
            <a:chExt cx="4814989" cy="1245928"/>
          </a:xfrm>
        </p:grpSpPr>
        <p:grpSp>
          <p:nvGrpSpPr>
            <p:cNvPr id="113" name="Google Shape;113;p15"/>
            <p:cNvGrpSpPr/>
            <p:nvPr/>
          </p:nvGrpSpPr>
          <p:grpSpPr>
            <a:xfrm>
              <a:off x="848919" y="3978167"/>
              <a:ext cx="4354366" cy="880217"/>
              <a:chOff x="848919" y="3978167"/>
              <a:chExt cx="4354366" cy="880217"/>
            </a:xfrm>
          </p:grpSpPr>
          <p:sp>
            <p:nvSpPr>
              <p:cNvPr id="114" name="Google Shape;114;p15"/>
              <p:cNvSpPr/>
              <p:nvPr/>
            </p:nvSpPr>
            <p:spPr>
              <a:xfrm>
                <a:off x="848920" y="4430284"/>
                <a:ext cx="4083300" cy="42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실사와 같은 객체와 배경을 </a:t>
                </a: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0" marR="0" lvl="0" indent="0" algn="ctr" rtl="0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dirty="0" err="1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Visol의</a:t>
                </a:r>
                <a:r>
                  <a:rPr 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3D </a:t>
                </a:r>
                <a:r>
                  <a:rPr lang="ko-KR" sz="1600" dirty="0" err="1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Rendering과</a:t>
                </a:r>
                <a:r>
                  <a:rPr 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0" marR="0" lvl="0" indent="0" algn="ctr" rtl="0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VFX 기술로 생성된 AI 학습용 고품질 합성데이터를 활용해</a:t>
                </a: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0" marR="0" lvl="0" indent="0" algn="ctr" rtl="0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자동차 탐지 AI 모델을 개발</a:t>
                </a: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grpSp>
            <p:nvGrpSpPr>
              <p:cNvPr id="115" name="Google Shape;115;p15"/>
              <p:cNvGrpSpPr/>
              <p:nvPr/>
            </p:nvGrpSpPr>
            <p:grpSpPr>
              <a:xfrm>
                <a:off x="848919" y="3978167"/>
                <a:ext cx="4354366" cy="424691"/>
                <a:chOff x="1130785" y="3439663"/>
                <a:chExt cx="3271500" cy="565275"/>
              </a:xfrm>
            </p:grpSpPr>
            <p:sp>
              <p:nvSpPr>
                <p:cNvPr id="116" name="Google Shape;116;p15"/>
                <p:cNvSpPr/>
                <p:nvPr/>
              </p:nvSpPr>
              <p:spPr>
                <a:xfrm>
                  <a:off x="1130785" y="3552205"/>
                  <a:ext cx="3271500" cy="413700"/>
                </a:xfrm>
                <a:prstGeom prst="rect">
                  <a:avLst/>
                </a:prstGeom>
                <a:solidFill>
                  <a:srgbClr val="F681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7" name="Google Shape;117;p15"/>
                <p:cNvSpPr txBox="1"/>
                <p:nvPr/>
              </p:nvSpPr>
              <p:spPr>
                <a:xfrm>
                  <a:off x="1452152" y="3439663"/>
                  <a:ext cx="2628900" cy="5652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800" dirty="0">
                      <a:solidFill>
                        <a:schemeClr val="lt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대회 배경 및 목표</a:t>
                  </a:r>
                  <a:endParaRPr sz="1800" dirty="0">
                    <a:solidFill>
                      <a:schemeClr val="lt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sym typeface="Arial"/>
                  </a:endParaRPr>
                </a:p>
              </p:txBody>
            </p:sp>
          </p:grpSp>
        </p:grpSp>
        <p:sp>
          <p:nvSpPr>
            <p:cNvPr id="118" name="Google Shape;118;p15"/>
            <p:cNvSpPr txBox="1"/>
            <p:nvPr/>
          </p:nvSpPr>
          <p:spPr>
            <a:xfrm>
              <a:off x="388296" y="3612456"/>
              <a:ext cx="1349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dirty="0">
                  <a:solidFill>
                    <a:srgbClr val="F68125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3000" dirty="0">
                <a:solidFill>
                  <a:srgbClr val="F681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8182203" y="894092"/>
            <a:ext cx="3693097" cy="1031876"/>
            <a:chOff x="388296" y="3612456"/>
            <a:chExt cx="4814989" cy="1031876"/>
          </a:xfrm>
        </p:grpSpPr>
        <p:sp>
          <p:nvSpPr>
            <p:cNvPr id="120" name="Google Shape;120;p15"/>
            <p:cNvSpPr txBox="1"/>
            <p:nvPr/>
          </p:nvSpPr>
          <p:spPr>
            <a:xfrm>
              <a:off x="388296" y="3612456"/>
              <a:ext cx="1349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F68125"/>
                  </a:solidFill>
                </a:rPr>
                <a:t>3</a:t>
              </a:r>
              <a:endParaRPr sz="3000">
                <a:solidFill>
                  <a:srgbClr val="F681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5"/>
            <p:cNvGrpSpPr/>
            <p:nvPr/>
          </p:nvGrpSpPr>
          <p:grpSpPr>
            <a:xfrm>
              <a:off x="848785" y="3978167"/>
              <a:ext cx="4354500" cy="666165"/>
              <a:chOff x="848785" y="3978167"/>
              <a:chExt cx="4354500" cy="666165"/>
            </a:xfrm>
          </p:grpSpPr>
          <p:grpSp>
            <p:nvGrpSpPr>
              <p:cNvPr id="122" name="Google Shape;122;p15"/>
              <p:cNvGrpSpPr/>
              <p:nvPr/>
            </p:nvGrpSpPr>
            <p:grpSpPr>
              <a:xfrm>
                <a:off x="848919" y="3978167"/>
                <a:ext cx="4354366" cy="424691"/>
                <a:chOff x="1130785" y="3439663"/>
                <a:chExt cx="3271500" cy="565275"/>
              </a:xfrm>
            </p:grpSpPr>
            <p:sp>
              <p:nvSpPr>
                <p:cNvPr id="123" name="Google Shape;123;p15"/>
                <p:cNvSpPr/>
                <p:nvPr/>
              </p:nvSpPr>
              <p:spPr>
                <a:xfrm>
                  <a:off x="1130785" y="3552205"/>
                  <a:ext cx="3271500" cy="413700"/>
                </a:xfrm>
                <a:prstGeom prst="rect">
                  <a:avLst/>
                </a:prstGeom>
                <a:solidFill>
                  <a:srgbClr val="F681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4" name="Google Shape;124;p15"/>
                <p:cNvSpPr txBox="1"/>
                <p:nvPr/>
              </p:nvSpPr>
              <p:spPr>
                <a:xfrm>
                  <a:off x="1452152" y="3439663"/>
                  <a:ext cx="2628900" cy="5652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800" dirty="0">
                      <a:solidFill>
                        <a:schemeClr val="lt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평가 산식</a:t>
                  </a:r>
                  <a:endParaRPr sz="1800" dirty="0">
                    <a:solidFill>
                      <a:schemeClr val="lt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sym typeface="Arial"/>
                  </a:endParaRPr>
                </a:p>
              </p:txBody>
            </p:sp>
          </p:grpSp>
          <p:sp>
            <p:nvSpPr>
              <p:cNvPr id="125" name="Google Shape;125;p15"/>
              <p:cNvSpPr/>
              <p:nvPr/>
            </p:nvSpPr>
            <p:spPr>
              <a:xfrm>
                <a:off x="848785" y="4256432"/>
                <a:ext cx="43545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30200" algn="ctr">
                  <a:lnSpc>
                    <a:spcPct val="250000"/>
                  </a:lnSpc>
                  <a:buClr>
                    <a:schemeClr val="dk1"/>
                  </a:buClr>
                  <a:buSzPts val="1600"/>
                  <a:buChar char="●"/>
                </a:pPr>
                <a:r>
                  <a:rPr lang="en-US" altLang="ko-KR" sz="1600" dirty="0" err="1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mAP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(</a:t>
                </a:r>
                <a:r>
                  <a:rPr lang="en-US" altLang="ko-KR" sz="1600" dirty="0" err="1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IoU</a:t>
                </a:r>
                <a:r>
                  <a:rPr lang="ko-KR" altLang="en-US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threshold=0.85)</a:t>
                </a:r>
                <a:endParaRPr lang="ko-KR" altLang="en-US"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lvl="0">
                  <a:lnSpc>
                    <a:spcPct val="250000"/>
                  </a:lnSpc>
                </a:pPr>
                <a:r>
                  <a:rPr lang="ko-KR" altLang="en-US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→ 정확한 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Bounding</a:t>
                </a:r>
                <a:r>
                  <a:rPr lang="ko-KR" altLang="en-US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Box</a:t>
                </a:r>
                <a:r>
                  <a:rPr lang="ko-KR" altLang="en-US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를 탐지하는 능력이 필요합니다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 </a:t>
                </a:r>
                <a:endParaRPr lang="ko-KR" altLang="en-US"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lvl="0">
                  <a:lnSpc>
                    <a:spcPct val="250000"/>
                  </a:lnSpc>
                </a:pP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R-CNN</a:t>
                </a:r>
                <a:r>
                  <a:rPr lang="ko-KR" altLang="en-US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은 물체가 있을만한 영역을 찾고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, </a:t>
                </a:r>
                <a:r>
                  <a:rPr lang="ko-KR" altLang="en-US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각 영역별로 분류 및 조정하는 단계를 거쳐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, </a:t>
                </a:r>
                <a:r>
                  <a:rPr lang="ko-KR" altLang="en-US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정확한 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Bounding</a:t>
                </a:r>
                <a:r>
                  <a:rPr lang="ko-KR" altLang="en-US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Box</a:t>
                </a:r>
                <a:r>
                  <a:rPr lang="ko-KR" altLang="en-US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탐지가 가능하므로 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R-CNN </a:t>
                </a:r>
                <a:r>
                  <a:rPr lang="ko-KR" altLang="en-US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모델 사용 전략 설립이 필요합니다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.</a:t>
                </a:r>
                <a:endParaRPr lang="ko-KR" altLang="en-US"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0" marR="0" lvl="0" indent="0" algn="l" rtl="0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457200" marR="0" lvl="0" indent="0" algn="ctr" rtl="0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45720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grpSp>
        <p:nvGrpSpPr>
          <p:cNvPr id="126" name="Google Shape;126;p15"/>
          <p:cNvGrpSpPr/>
          <p:nvPr/>
        </p:nvGrpSpPr>
        <p:grpSpPr>
          <a:xfrm>
            <a:off x="4036833" y="894092"/>
            <a:ext cx="4247013" cy="1225826"/>
            <a:chOff x="388296" y="3612456"/>
            <a:chExt cx="5537174" cy="1225826"/>
          </a:xfrm>
        </p:grpSpPr>
        <p:sp>
          <p:nvSpPr>
            <p:cNvPr id="127" name="Google Shape;127;p15"/>
            <p:cNvSpPr txBox="1"/>
            <p:nvPr/>
          </p:nvSpPr>
          <p:spPr>
            <a:xfrm>
              <a:off x="388296" y="3612456"/>
              <a:ext cx="1349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F68125"/>
                  </a:solidFill>
                </a:rPr>
                <a:t>2</a:t>
              </a:r>
              <a:endParaRPr sz="3000">
                <a:solidFill>
                  <a:srgbClr val="F681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" name="Google Shape;128;p15"/>
            <p:cNvGrpSpPr/>
            <p:nvPr/>
          </p:nvGrpSpPr>
          <p:grpSpPr>
            <a:xfrm>
              <a:off x="848919" y="3978167"/>
              <a:ext cx="5076551" cy="860115"/>
              <a:chOff x="848919" y="3978167"/>
              <a:chExt cx="5076551" cy="860115"/>
            </a:xfrm>
          </p:grpSpPr>
          <p:grpSp>
            <p:nvGrpSpPr>
              <p:cNvPr id="129" name="Google Shape;129;p15"/>
              <p:cNvGrpSpPr/>
              <p:nvPr/>
            </p:nvGrpSpPr>
            <p:grpSpPr>
              <a:xfrm>
                <a:off x="848919" y="3978167"/>
                <a:ext cx="4354366" cy="424691"/>
                <a:chOff x="1130785" y="3439663"/>
                <a:chExt cx="3271500" cy="565275"/>
              </a:xfrm>
            </p:grpSpPr>
            <p:sp>
              <p:nvSpPr>
                <p:cNvPr id="130" name="Google Shape;130;p15"/>
                <p:cNvSpPr/>
                <p:nvPr/>
              </p:nvSpPr>
              <p:spPr>
                <a:xfrm>
                  <a:off x="1130785" y="3552205"/>
                  <a:ext cx="3271500" cy="413700"/>
                </a:xfrm>
                <a:prstGeom prst="rect">
                  <a:avLst/>
                </a:prstGeom>
                <a:solidFill>
                  <a:srgbClr val="F681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1" name="Google Shape;131;p15"/>
                <p:cNvSpPr txBox="1"/>
                <p:nvPr/>
              </p:nvSpPr>
              <p:spPr>
                <a:xfrm>
                  <a:off x="1452152" y="3439663"/>
                  <a:ext cx="2628900" cy="5652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800" dirty="0">
                      <a:solidFill>
                        <a:schemeClr val="lt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평가 항목</a:t>
                  </a:r>
                  <a:endParaRPr sz="1800" dirty="0">
                    <a:solidFill>
                      <a:schemeClr val="lt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sym typeface="Arial"/>
                  </a:endParaRPr>
                </a:p>
              </p:txBody>
            </p:sp>
          </p:grpSp>
          <p:sp>
            <p:nvSpPr>
              <p:cNvPr id="132" name="Google Shape;132;p15"/>
              <p:cNvSpPr/>
              <p:nvPr/>
            </p:nvSpPr>
            <p:spPr>
              <a:xfrm>
                <a:off x="1570970" y="4450382"/>
                <a:ext cx="43545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330200" rtl="0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●"/>
                </a:pPr>
                <a:r>
                  <a:rPr 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모델 성능</a:t>
                </a: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457200" marR="0" lvl="0" indent="-330200" rtl="0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Char char="●"/>
                </a:pPr>
                <a:r>
                  <a:rPr 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모델 검증</a:t>
                </a: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457200" marR="0" lvl="0" indent="-330200" rtl="0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Char char="●"/>
                </a:pPr>
                <a:r>
                  <a:rPr lang="ko-KR" sz="1600" dirty="0" err="1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합성데이터</a:t>
                </a:r>
                <a:r>
                  <a:rPr 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활용</a:t>
                </a: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457200" marR="0" lvl="0" indent="-330200" rtl="0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Char char="●"/>
                </a:pPr>
                <a:r>
                  <a:rPr 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실험 관리</a:t>
                </a: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457200" marR="0" lvl="0" indent="-330200" rtl="0">
                  <a:lnSpc>
                    <a:spcPct val="2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Char char="●"/>
                </a:pPr>
                <a:r>
                  <a:rPr lang="ko-KR" sz="1600" dirty="0">
                    <a:solidFill>
                      <a:schemeClr val="dk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자료 완성도</a:t>
                </a: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45720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pic>
        <p:nvPicPr>
          <p:cNvPr id="133" name="Google Shape;13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AutoShape 5">
            <a:extLst>
              <a:ext uri="{FF2B5EF4-FFF2-40B4-BE49-F238E27FC236}">
                <a16:creationId xmlns:a16="http://schemas.microsoft.com/office/drawing/2014/main" id="{45BB9038-67F4-4D8D-4745-4E51DF129A37}"/>
              </a:ext>
            </a:extLst>
          </p:cNvPr>
          <p:cNvSpPr/>
          <p:nvPr/>
        </p:nvSpPr>
        <p:spPr>
          <a:xfrm rot="5400000">
            <a:off x="2076042" y="3970469"/>
            <a:ext cx="3855941" cy="0"/>
          </a:xfrm>
          <a:prstGeom prst="line">
            <a:avLst/>
          </a:prstGeom>
          <a:ln w="9525" cap="rnd">
            <a:solidFill>
              <a:srgbClr val="B6B6B6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45BB9038-67F4-4D8D-4745-4E51DF129A37}"/>
              </a:ext>
            </a:extLst>
          </p:cNvPr>
          <p:cNvSpPr/>
          <p:nvPr/>
        </p:nvSpPr>
        <p:spPr>
          <a:xfrm rot="5400000">
            <a:off x="6141019" y="3970468"/>
            <a:ext cx="3855941" cy="0"/>
          </a:xfrm>
          <a:prstGeom prst="line">
            <a:avLst/>
          </a:prstGeom>
          <a:ln w="9525" cap="rnd">
            <a:solidFill>
              <a:srgbClr val="B6B6B6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42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715" name="Google Shape;715;p42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6" name="Google Shape;716;p42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</a:rPr>
                <a:t>합성데이터  활용</a:t>
              </a:r>
              <a:endParaRPr sz="1800" b="1">
                <a:solidFill>
                  <a:srgbClr val="FFFFFF"/>
                </a:solidFill>
              </a:endParaRPr>
            </a:p>
          </p:txBody>
        </p:sp>
      </p:grpSp>
      <p:sp>
        <p:nvSpPr>
          <p:cNvPr id="717" name="Google Shape;717;p42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42"/>
          <p:cNvSpPr txBox="1"/>
          <p:nvPr/>
        </p:nvSpPr>
        <p:spPr>
          <a:xfrm>
            <a:off x="3009626" y="64482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sz="3200" dirty="0" err="1">
                <a:solidFill>
                  <a:srgbClr val="F68125"/>
                </a:solidFill>
              </a:rPr>
              <a:t>Custom</a:t>
            </a:r>
            <a:r>
              <a:rPr lang="ko-KR" sz="3200" dirty="0">
                <a:solidFill>
                  <a:srgbClr val="F68125"/>
                </a:solidFill>
              </a:rPr>
              <a:t> </a:t>
            </a:r>
            <a:r>
              <a:rPr lang="ko-KR" sz="3200" dirty="0" err="1">
                <a:solidFill>
                  <a:srgbClr val="F68125"/>
                </a:solidFill>
              </a:rPr>
              <a:t>Cutout</a:t>
            </a:r>
            <a:r>
              <a:rPr lang="en-US" altLang="ko-KR" sz="3200" dirty="0">
                <a:solidFill>
                  <a:srgbClr val="F68125"/>
                </a:solidFill>
              </a:rPr>
              <a:t> V3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 dirty="0"/>
          </a:p>
        </p:txBody>
      </p:sp>
      <p:grpSp>
        <p:nvGrpSpPr>
          <p:cNvPr id="722" name="Google Shape;722;p42"/>
          <p:cNvGrpSpPr/>
          <p:nvPr/>
        </p:nvGrpSpPr>
        <p:grpSpPr>
          <a:xfrm>
            <a:off x="4227855" y="1348747"/>
            <a:ext cx="3631804" cy="3316328"/>
            <a:chOff x="6942661" y="573482"/>
            <a:chExt cx="2862900" cy="2696904"/>
          </a:xfrm>
        </p:grpSpPr>
        <p:pic>
          <p:nvPicPr>
            <p:cNvPr id="723" name="Google Shape;723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62768" y="573482"/>
              <a:ext cx="2842683" cy="2696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Google Shape;724;p42"/>
            <p:cNvSpPr/>
            <p:nvPr/>
          </p:nvSpPr>
          <p:spPr>
            <a:xfrm rot="-5400000">
              <a:off x="7695661" y="-162570"/>
              <a:ext cx="1356900" cy="2862900"/>
            </a:xfrm>
            <a:prstGeom prst="rect">
              <a:avLst/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5" name="Google Shape;725;p42"/>
          <p:cNvSpPr/>
          <p:nvPr/>
        </p:nvSpPr>
        <p:spPr>
          <a:xfrm>
            <a:off x="400036" y="5497765"/>
            <a:ext cx="11497200" cy="403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solidFill>
                  <a:schemeClr val="dk1"/>
                </a:solidFill>
              </a:rPr>
              <a:t>위쪽의 이미지</a:t>
            </a:r>
            <a:r>
              <a:rPr lang="ko-KR" altLang="en-US" sz="1500" b="1" dirty="0">
                <a:solidFill>
                  <a:schemeClr val="dk1"/>
                </a:solidFill>
              </a:rPr>
              <a:t>에 </a:t>
            </a:r>
            <a:r>
              <a:rPr lang="en-US" altLang="ko-KR" sz="1500" b="1" dirty="0">
                <a:solidFill>
                  <a:schemeClr val="dk1"/>
                </a:solidFill>
              </a:rPr>
              <a:t>Cutout</a:t>
            </a:r>
            <a:r>
              <a:rPr lang="ko-KR" altLang="en-US" sz="1500" b="1" dirty="0">
                <a:solidFill>
                  <a:schemeClr val="dk1"/>
                </a:solidFill>
              </a:rPr>
              <a:t>을 적용하여</a:t>
            </a:r>
            <a:endParaRPr lang="en-US" altLang="ko-KR" sz="15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solidFill>
                  <a:schemeClr val="dk1"/>
                </a:solidFill>
              </a:rPr>
              <a:t>차량의 프론트 범퍼, 보닛, DRL, 라디에이터 그릴, 헤드램프, </a:t>
            </a:r>
            <a:r>
              <a:rPr lang="ko-KR" sz="1500" b="1" dirty="0" err="1">
                <a:solidFill>
                  <a:schemeClr val="dk1"/>
                </a:solidFill>
              </a:rPr>
              <a:t>포그램프</a:t>
            </a:r>
            <a:r>
              <a:rPr lang="ko-KR" sz="1500" b="1" dirty="0">
                <a:solidFill>
                  <a:schemeClr val="dk1"/>
                </a:solidFill>
              </a:rPr>
              <a:t> 에 집중</a:t>
            </a:r>
            <a:r>
              <a:rPr lang="ko-KR" altLang="en-US" sz="1500" b="1" dirty="0">
                <a:solidFill>
                  <a:schemeClr val="dk1"/>
                </a:solidFill>
              </a:rPr>
              <a:t>을 유도합니다</a:t>
            </a:r>
            <a:r>
              <a:rPr lang="en-US" altLang="ko-KR" sz="1500" b="1" dirty="0">
                <a:solidFill>
                  <a:schemeClr val="dk1"/>
                </a:solidFill>
              </a:rPr>
              <a:t>.</a:t>
            </a:r>
            <a:endParaRPr sz="1500" b="1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</p:txBody>
      </p:sp>
      <p:sp>
        <p:nvSpPr>
          <p:cNvPr id="15" name="사다리꼴 14"/>
          <p:cNvSpPr/>
          <p:nvPr/>
        </p:nvSpPr>
        <p:spPr>
          <a:xfrm rot="10800000">
            <a:off x="1937523" y="4665076"/>
            <a:ext cx="8401768" cy="477233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Google Shape;312;p23"/>
          <p:cNvSpPr/>
          <p:nvPr/>
        </p:nvSpPr>
        <p:spPr>
          <a:xfrm>
            <a:off x="3934582" y="4728118"/>
            <a:ext cx="3924785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lvl="0" algn="ctr">
              <a:lnSpc>
                <a:spcPct val="120000"/>
              </a:lnSpc>
              <a:buSzPts val="1500"/>
            </a:pPr>
            <a:r>
              <a:rPr lang="ko-KR" altLang="en-US" b="1" dirty="0"/>
              <a:t>로고</a:t>
            </a:r>
            <a:r>
              <a:rPr lang="en-US" altLang="ko-KR" b="1" dirty="0"/>
              <a:t>, </a:t>
            </a:r>
            <a:r>
              <a:rPr lang="ko-KR" altLang="en-US" b="1" dirty="0"/>
              <a:t>라이트</a:t>
            </a:r>
            <a:r>
              <a:rPr lang="en-US" altLang="ko-KR" b="1" dirty="0"/>
              <a:t>, </a:t>
            </a:r>
            <a:r>
              <a:rPr lang="ko-KR" altLang="en-US" b="1" dirty="0" err="1"/>
              <a:t>포그램프에</a:t>
            </a:r>
            <a:r>
              <a:rPr lang="ko-KR" altLang="en-US" b="1" dirty="0"/>
              <a:t> 덜 집중하는 문제</a:t>
            </a:r>
          </a:p>
        </p:txBody>
      </p:sp>
      <p:pic>
        <p:nvPicPr>
          <p:cNvPr id="2" name="Google Shape;689;p40">
            <a:extLst>
              <a:ext uri="{FF2B5EF4-FFF2-40B4-BE49-F238E27FC236}">
                <a16:creationId xmlns:a16="http://schemas.microsoft.com/office/drawing/2014/main" id="{1FD83A66-DD6D-3F0C-1960-A8ECEACEE6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047" y="0"/>
            <a:ext cx="1455950" cy="4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610" y="2263974"/>
            <a:ext cx="2698522" cy="269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913" y="2308949"/>
            <a:ext cx="2602727" cy="260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43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734" name="Google Shape;734;p43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5" name="Google Shape;735;p43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</a:rPr>
                <a:t>합성데이터  활용</a:t>
              </a:r>
              <a:endParaRPr sz="1800" b="1">
                <a:solidFill>
                  <a:srgbClr val="FFFFFF"/>
                </a:solidFill>
              </a:endParaRPr>
            </a:p>
          </p:txBody>
        </p:sp>
      </p:grpSp>
      <p:sp>
        <p:nvSpPr>
          <p:cNvPr id="736" name="Google Shape;736;p43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43"/>
          <p:cNvSpPr txBox="1"/>
          <p:nvPr/>
        </p:nvSpPr>
        <p:spPr>
          <a:xfrm>
            <a:off x="3009626" y="64482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sz="320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 Cutout</a:t>
            </a: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38" name="Google Shape;738;p43"/>
          <p:cNvSpPr/>
          <p:nvPr/>
        </p:nvSpPr>
        <p:spPr>
          <a:xfrm>
            <a:off x="412738" y="5523141"/>
            <a:ext cx="1149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7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→  </a:t>
            </a:r>
            <a:r>
              <a:rPr lang="ko-KR" sz="17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</a:t>
            </a:r>
            <a:r>
              <a:rPr lang="ko-KR" sz="17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Cutout</a:t>
            </a:r>
            <a:r>
              <a:rPr lang="ko-KR" sz="17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적용 시 헤드라이트, </a:t>
            </a:r>
            <a:r>
              <a:rPr lang="ko-KR" sz="17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포그램프</a:t>
            </a:r>
            <a:r>
              <a:rPr lang="ko-KR" sz="17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그릴, 보닛, 로고 등 다양한 부위를 보고 클래스를 예측합니다.</a:t>
            </a:r>
            <a:endParaRPr sz="17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739" name="Google Shape;739;p43"/>
          <p:cNvGrpSpPr/>
          <p:nvPr/>
        </p:nvGrpSpPr>
        <p:grpSpPr>
          <a:xfrm>
            <a:off x="3832152" y="1434319"/>
            <a:ext cx="4295072" cy="428400"/>
            <a:chOff x="1342947" y="2207865"/>
            <a:chExt cx="3870600" cy="428400"/>
          </a:xfrm>
        </p:grpSpPr>
        <p:sp>
          <p:nvSpPr>
            <p:cNvPr id="740" name="Google Shape;740;p43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1385666" y="2236625"/>
              <a:ext cx="37851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 err="1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Custom</a:t>
              </a:r>
              <a:r>
                <a:rPr lang="ko-KR" sz="1600" b="0" i="0" u="none" strike="noStrike" cap="none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 </a:t>
              </a:r>
              <a:r>
                <a:rPr lang="ko-KR" sz="1600" b="0" i="0" u="none" strike="noStrike" cap="none" dirty="0" err="1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Cutout</a:t>
              </a:r>
              <a:r>
                <a:rPr lang="ko-KR" sz="1600" b="0" i="0" u="none" strike="noStrike" cap="none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 </a:t>
              </a:r>
              <a:r>
                <a:rPr lang="ko-KR" sz="1600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적용 전</a:t>
              </a:r>
              <a:r>
                <a:rPr lang="en-US" altLang="ko-KR" sz="1600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600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후 </a:t>
              </a:r>
              <a:r>
                <a:rPr lang="en-US" altLang="ko-KR" sz="1600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Grad CAM </a:t>
              </a:r>
              <a:r>
                <a:rPr lang="ko-KR" altLang="en-US" sz="1600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결과</a:t>
              </a:r>
              <a:endParaRPr sz="1600" b="0" i="0" u="none" strike="noStrike" cap="none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742" name="Google Shape;742;p43"/>
          <p:cNvSpPr/>
          <p:nvPr/>
        </p:nvSpPr>
        <p:spPr>
          <a:xfrm>
            <a:off x="6508738" y="1851774"/>
            <a:ext cx="50379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 Cutout O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743" name="Google Shape;743;p43"/>
          <p:cNvSpPr/>
          <p:nvPr/>
        </p:nvSpPr>
        <p:spPr>
          <a:xfrm>
            <a:off x="412738" y="1851774"/>
            <a:ext cx="50379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 Cutout X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744" name="Google Shape;744;p43"/>
          <p:cNvSpPr/>
          <p:nvPr/>
        </p:nvSpPr>
        <p:spPr>
          <a:xfrm>
            <a:off x="2825625" y="4067450"/>
            <a:ext cx="911700" cy="75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745" name="Google Shape;745;p43"/>
          <p:cNvSpPr/>
          <p:nvPr/>
        </p:nvSpPr>
        <p:spPr>
          <a:xfrm>
            <a:off x="9278750" y="4164925"/>
            <a:ext cx="613200" cy="26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746" name="Google Shape;746;p43"/>
          <p:cNvSpPr/>
          <p:nvPr/>
        </p:nvSpPr>
        <p:spPr>
          <a:xfrm>
            <a:off x="8375425" y="4432525"/>
            <a:ext cx="746100" cy="33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748" name="Google Shape;748;p43"/>
          <p:cNvSpPr/>
          <p:nvPr/>
        </p:nvSpPr>
        <p:spPr>
          <a:xfrm>
            <a:off x="9500650" y="3521458"/>
            <a:ext cx="825000" cy="585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749" name="Google Shape;749;p43"/>
          <p:cNvSpPr/>
          <p:nvPr/>
        </p:nvSpPr>
        <p:spPr>
          <a:xfrm>
            <a:off x="8375425" y="4067450"/>
            <a:ext cx="613200" cy="33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750" name="Google Shape;750;p43"/>
          <p:cNvSpPr/>
          <p:nvPr/>
        </p:nvSpPr>
        <p:spPr>
          <a:xfrm>
            <a:off x="4440225" y="4104650"/>
            <a:ext cx="10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로고 &amp; 그릴</a:t>
            </a:r>
            <a:endParaRPr b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751" name="Google Shape;751;p43"/>
          <p:cNvCxnSpPr/>
          <p:nvPr/>
        </p:nvCxnSpPr>
        <p:spPr>
          <a:xfrm rot="10800000" flipH="1">
            <a:off x="3737336" y="4267073"/>
            <a:ext cx="702900" cy="12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52" name="Google Shape;752;p43"/>
          <p:cNvSpPr/>
          <p:nvPr/>
        </p:nvSpPr>
        <p:spPr>
          <a:xfrm>
            <a:off x="10786025" y="3183675"/>
            <a:ext cx="61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보닛</a:t>
            </a:r>
            <a:endParaRPr b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753" name="Google Shape;753;p43"/>
          <p:cNvCxnSpPr/>
          <p:nvPr/>
        </p:nvCxnSpPr>
        <p:spPr>
          <a:xfrm rot="10800000" flipH="1">
            <a:off x="10083136" y="3346098"/>
            <a:ext cx="702900" cy="12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54" name="Google Shape;754;p43"/>
          <p:cNvSpPr/>
          <p:nvPr/>
        </p:nvSpPr>
        <p:spPr>
          <a:xfrm>
            <a:off x="10704902" y="4037375"/>
            <a:ext cx="694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로고</a:t>
            </a:r>
            <a:endParaRPr b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755" name="Google Shape;755;p43"/>
          <p:cNvCxnSpPr/>
          <p:nvPr/>
        </p:nvCxnSpPr>
        <p:spPr>
          <a:xfrm rot="10800000" flipH="1">
            <a:off x="9909025" y="4199775"/>
            <a:ext cx="795900" cy="12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56" name="Google Shape;756;p43"/>
          <p:cNvSpPr/>
          <p:nvPr/>
        </p:nvSpPr>
        <p:spPr>
          <a:xfrm>
            <a:off x="6508749" y="4395775"/>
            <a:ext cx="911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포그램프</a:t>
            </a:r>
            <a:endParaRPr b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757" name="Google Shape;757;p43"/>
          <p:cNvCxnSpPr>
            <a:stCxn id="746" idx="1"/>
            <a:endCxn id="756" idx="3"/>
          </p:cNvCxnSpPr>
          <p:nvPr/>
        </p:nvCxnSpPr>
        <p:spPr>
          <a:xfrm rot="10800000">
            <a:off x="7420525" y="4526425"/>
            <a:ext cx="954900" cy="74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58" name="Google Shape;758;p43"/>
          <p:cNvSpPr/>
          <p:nvPr/>
        </p:nvSpPr>
        <p:spPr>
          <a:xfrm>
            <a:off x="6431387" y="3938175"/>
            <a:ext cx="911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헤드라이트</a:t>
            </a:r>
            <a:endParaRPr b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759" name="Google Shape;759;p43"/>
          <p:cNvCxnSpPr>
            <a:endCxn id="758" idx="3"/>
          </p:cNvCxnSpPr>
          <p:nvPr/>
        </p:nvCxnSpPr>
        <p:spPr>
          <a:xfrm rot="10800000">
            <a:off x="7343087" y="4068975"/>
            <a:ext cx="954900" cy="74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" name="Google Shape;312;p23"/>
          <p:cNvSpPr/>
          <p:nvPr/>
        </p:nvSpPr>
        <p:spPr>
          <a:xfrm>
            <a:off x="3931746" y="4976799"/>
            <a:ext cx="3924785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lvl="0" algn="ctr">
              <a:lnSpc>
                <a:spcPct val="120000"/>
              </a:lnSpc>
              <a:buSzPts val="1500"/>
            </a:pP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Google Shape;689;p40">
            <a:extLst>
              <a:ext uri="{FF2B5EF4-FFF2-40B4-BE49-F238E27FC236}">
                <a16:creationId xmlns:a16="http://schemas.microsoft.com/office/drawing/2014/main" id="{335F9810-8D97-E89A-9C5C-B07AF390D1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047" y="0"/>
            <a:ext cx="1455950" cy="4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4"/>
          <p:cNvSpPr/>
          <p:nvPr/>
        </p:nvSpPr>
        <p:spPr>
          <a:xfrm>
            <a:off x="0" y="1"/>
            <a:ext cx="1157400" cy="68580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765" name="Google Shape;765;p44"/>
          <p:cNvSpPr txBox="1"/>
          <p:nvPr/>
        </p:nvSpPr>
        <p:spPr>
          <a:xfrm>
            <a:off x="1328921" y="921625"/>
            <a:ext cx="408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Contents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66" name="Google Shape;766;p44"/>
          <p:cNvSpPr txBox="1"/>
          <p:nvPr/>
        </p:nvSpPr>
        <p:spPr>
          <a:xfrm>
            <a:off x="6096007" y="1845033"/>
            <a:ext cx="43383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I. </a:t>
            </a: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Intro</a:t>
            </a:r>
            <a:endParaRPr lang="ko-KR" altLang="en-US"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II. EDA</a:t>
            </a:r>
            <a:endParaRPr lang="ko-KR" altLang="en-US"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III.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 데이터 활용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IV.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모델검증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실험관리</a:t>
            </a:r>
          </a:p>
        </p:txBody>
      </p:sp>
      <p:pic>
        <p:nvPicPr>
          <p:cNvPr id="768" name="Google Shape;7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574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47DDC95F-3111-E943-3A09-002826F6C7FC}"/>
              </a:ext>
            </a:extLst>
          </p:cNvPr>
          <p:cNvSpPr/>
          <p:nvPr/>
        </p:nvSpPr>
        <p:spPr>
          <a:xfrm rot="5400000">
            <a:off x="5740394" y="4275446"/>
            <a:ext cx="360218" cy="350982"/>
          </a:xfrm>
          <a:prstGeom prst="triangle">
            <a:avLst/>
          </a:prstGeom>
          <a:solidFill>
            <a:srgbClr val="BF57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45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774" name="Google Shape;774;p45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775" name="Google Shape;775;p45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i="0" u="none" strike="noStrike" cap="none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모델검증</a:t>
              </a:r>
              <a:endParaRPr sz="1800" b="1" i="0" u="none" strike="noStrike" cap="none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776" name="Google Shape;776;p45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777" name="Google Shape;777;p45"/>
          <p:cNvSpPr txBox="1"/>
          <p:nvPr/>
        </p:nvSpPr>
        <p:spPr>
          <a:xfrm>
            <a:off x="3009626" y="64482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모델검증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전략]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78" name="Google Shape;778;p45"/>
          <p:cNvSpPr/>
          <p:nvPr/>
        </p:nvSpPr>
        <p:spPr>
          <a:xfrm>
            <a:off x="532050" y="1707291"/>
            <a:ext cx="11127900" cy="482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 가능한 이미지는 모두 </a:t>
            </a:r>
            <a:r>
              <a:rPr lang="ko-KR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Synthetic</a:t>
            </a: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데이터,</a:t>
            </a:r>
            <a:endParaRPr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 </a:t>
            </a:r>
            <a:r>
              <a:rPr lang="ko-KR" sz="2000" b="1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Test</a:t>
            </a:r>
            <a:r>
              <a:rPr lang="en-US" altLang="ko-KR" sz="20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</a:t>
            </a:r>
            <a:r>
              <a:rPr lang="ko-KR" sz="2000" b="1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set은</a:t>
            </a:r>
            <a:r>
              <a:rPr lang="ko-KR" sz="20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현실 이미지라는 간극 존재</a:t>
            </a: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합니다.</a:t>
            </a:r>
            <a:endParaRPr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또한, </a:t>
            </a:r>
            <a:r>
              <a:rPr lang="ko-KR" sz="2000" b="1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Train</a:t>
            </a:r>
            <a:r>
              <a:rPr lang="ko-KR" sz="20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</a:t>
            </a:r>
            <a:r>
              <a:rPr lang="ko-KR" sz="2000" b="1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data에</a:t>
            </a:r>
            <a:r>
              <a:rPr lang="ko-KR" sz="20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사용된</a:t>
            </a: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Augmentation을</a:t>
            </a:r>
            <a:r>
              <a:rPr lang="ko-KR" sz="20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20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Validation</a:t>
            </a:r>
            <a:r>
              <a:rPr lang="ko-KR" sz="20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20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Set에</a:t>
            </a:r>
            <a:r>
              <a:rPr lang="ko-KR" sz="20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적용한다면</a:t>
            </a:r>
            <a:endParaRPr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대부분 잘 예측하게 되어, 모델의 성능을 제대로 평가할 수 없다고 판단하였습니다.</a:t>
            </a:r>
            <a:endParaRPr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따라서 저희는, </a:t>
            </a:r>
            <a:r>
              <a:rPr lang="ko-KR" sz="20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현실 세계에서 나타날 수 있는 </a:t>
            </a:r>
            <a:r>
              <a:rPr lang="ko-KR" sz="20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Augmentation을</a:t>
            </a:r>
            <a:r>
              <a:rPr lang="ko-KR" sz="20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sz="20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Validation</a:t>
            </a:r>
            <a:r>
              <a:rPr lang="ko-KR" sz="20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셋에만 따로 적용하였습니다.</a:t>
            </a:r>
            <a:endParaRPr sz="20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모델이 이를 잘 구별할 수 있다면</a:t>
            </a: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endParaRPr lang="en-US" altLang="ko-KR"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현실 세계에서 나타나는 다양한 현상들을 잘 반영할 수 있으며,</a:t>
            </a:r>
            <a:endParaRPr lang="en-US" altLang="ko-KR"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모델의 강인함에 대한 신뢰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가능하다고 판단하였습니다.</a:t>
            </a:r>
            <a:endParaRPr sz="2000" b="1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779" name="Google Shape;7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784;p46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785" name="Google Shape;785;p46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6" name="Google Shape;786;p46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i="0" u="none" strike="noStrike" cap="none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모델검증</a:t>
              </a:r>
            </a:p>
          </p:txBody>
        </p:sp>
      </p:grpSp>
      <p:sp>
        <p:nvSpPr>
          <p:cNvPr id="787" name="Google Shape;787;p46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8" name="Google Shape;788;p46"/>
          <p:cNvSpPr txBox="1"/>
          <p:nvPr/>
        </p:nvSpPr>
        <p:spPr>
          <a:xfrm>
            <a:off x="3009626" y="64482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모델검증</a:t>
            </a:r>
            <a:r>
              <a:rPr lang="ko-KR" altLang="en-US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전략</a:t>
            </a: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89" name="Google Shape;789;p46"/>
          <p:cNvSpPr/>
          <p:nvPr/>
        </p:nvSpPr>
        <p:spPr>
          <a:xfrm>
            <a:off x="442755" y="4740076"/>
            <a:ext cx="11127900" cy="17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 err="1"/>
              <a:t>EDA를</a:t>
            </a:r>
            <a:r>
              <a:rPr lang="ko-KR" sz="1500" b="1" dirty="0"/>
              <a:t> 통해 </a:t>
            </a:r>
            <a:r>
              <a:rPr lang="ko-KR" sz="1500" b="1" dirty="0" err="1"/>
              <a:t>Train</a:t>
            </a:r>
            <a:r>
              <a:rPr lang="ko-KR" sz="1500" b="1" dirty="0"/>
              <a:t> 이미지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대부분</a:t>
            </a:r>
            <a:r>
              <a:rPr lang="ko-KR" sz="1500" b="1" dirty="0"/>
              <a:t>이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날씨가 맑</a:t>
            </a:r>
            <a:r>
              <a:rPr lang="ko-KR" sz="1500" b="1" dirty="0"/>
              <a:t>은 것을 확인하였습니다.</a:t>
            </a: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ko-KR" sz="1500" b="1" dirty="0"/>
              <a:t>하지만, 현실 세계에서는 안개, 비와 같은 다양한 날씨 조건이 존재합니다.</a:t>
            </a:r>
            <a:endParaRPr sz="1500" b="1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/>
              <a:t>실제 세계에서 다양한 날씨 조건에 대한 모델의 적응성을 평가하는데 중요하므로, </a:t>
            </a:r>
            <a:endParaRPr sz="1500" b="1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/>
              <a:t>모델이 학습하지 못했던 </a:t>
            </a:r>
            <a:r>
              <a:rPr lang="ko-KR" sz="1500" b="1" dirty="0" err="1"/>
              <a:t>Fog와</a:t>
            </a:r>
            <a:r>
              <a:rPr lang="ko-KR" sz="1500" b="1" dirty="0"/>
              <a:t> 같은 조건을 </a:t>
            </a:r>
            <a:r>
              <a:rPr lang="ko-KR" sz="1500" b="1" dirty="0" err="1"/>
              <a:t>Validation</a:t>
            </a:r>
            <a:r>
              <a:rPr lang="ko-KR" sz="1500" b="1" dirty="0"/>
              <a:t> </a:t>
            </a:r>
            <a:r>
              <a:rPr lang="ko-KR" sz="1500" b="1" dirty="0" err="1"/>
              <a:t>Set에</a:t>
            </a:r>
            <a:r>
              <a:rPr lang="ko-KR" sz="1500" b="1" dirty="0"/>
              <a:t> 적용하였습니다. </a:t>
            </a:r>
            <a:endParaRPr sz="1500" b="1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/>
              <a:t>모델의 일반화 능력을 강화하고 새로운 상황에 대한 검증 신뢰도 상승이 가능합니다.</a:t>
            </a:r>
            <a:endParaRPr sz="1500" b="1" dirty="0"/>
          </a:p>
        </p:txBody>
      </p:sp>
      <p:grpSp>
        <p:nvGrpSpPr>
          <p:cNvPr id="790" name="Google Shape;790;p46"/>
          <p:cNvGrpSpPr/>
          <p:nvPr/>
        </p:nvGrpSpPr>
        <p:grpSpPr>
          <a:xfrm>
            <a:off x="400036" y="1347175"/>
            <a:ext cx="3870600" cy="428400"/>
            <a:chOff x="1342947" y="2207865"/>
            <a:chExt cx="3870600" cy="428400"/>
          </a:xfrm>
        </p:grpSpPr>
        <p:sp>
          <p:nvSpPr>
            <p:cNvPr id="791" name="Google Shape;791;p46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1385666" y="2236625"/>
              <a:ext cx="37851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 err="1">
                  <a:solidFill>
                    <a:srgbClr val="FFFFFF"/>
                  </a:solidFill>
                </a:rPr>
                <a:t>Fog</a:t>
              </a:r>
              <a:endParaRPr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D9F164-DEC7-E59F-A63B-EE8068D37690}"/>
              </a:ext>
            </a:extLst>
          </p:cNvPr>
          <p:cNvGrpSpPr/>
          <p:nvPr/>
        </p:nvGrpSpPr>
        <p:grpSpPr>
          <a:xfrm>
            <a:off x="1133410" y="1877983"/>
            <a:ext cx="9764746" cy="2844063"/>
            <a:chOff x="1299718" y="1902181"/>
            <a:chExt cx="9425700" cy="2831100"/>
          </a:xfrm>
        </p:grpSpPr>
        <p:sp>
          <p:nvSpPr>
            <p:cNvPr id="793" name="Google Shape;793;p46"/>
            <p:cNvSpPr/>
            <p:nvPr/>
          </p:nvSpPr>
          <p:spPr>
            <a:xfrm>
              <a:off x="1299718" y="1902181"/>
              <a:ext cx="9425700" cy="2831100"/>
            </a:xfrm>
            <a:prstGeom prst="rect">
              <a:avLst/>
            </a:prstGeom>
            <a:solidFill>
              <a:srgbClr val="F3EF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94" name="Google Shape;794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72202" y="2128563"/>
              <a:ext cx="4229006" cy="2210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04669" y="2128563"/>
              <a:ext cx="4229006" cy="22100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6" name="Google Shape;796;p46"/>
            <p:cNvSpPr/>
            <p:nvPr/>
          </p:nvSpPr>
          <p:spPr>
            <a:xfrm>
              <a:off x="5850592" y="3172004"/>
              <a:ext cx="351000" cy="2916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97" name="Google Shape;7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47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803" name="Google Shape;803;p47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4" name="Google Shape;804;p47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i="0" u="none" strike="noStrike" cap="none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모델검증</a:t>
              </a:r>
            </a:p>
          </p:txBody>
        </p:sp>
      </p:grpSp>
      <p:sp>
        <p:nvSpPr>
          <p:cNvPr id="805" name="Google Shape;805;p47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6" name="Google Shape;806;p47"/>
          <p:cNvSpPr txBox="1"/>
          <p:nvPr/>
        </p:nvSpPr>
        <p:spPr>
          <a:xfrm>
            <a:off x="3009626" y="64482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모델검증</a:t>
            </a:r>
            <a:r>
              <a:rPr lang="ko-KR" altLang="en-US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전략</a:t>
            </a: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07" name="Google Shape;807;p47"/>
          <p:cNvSpPr/>
          <p:nvPr/>
        </p:nvSpPr>
        <p:spPr>
          <a:xfrm>
            <a:off x="442755" y="5047376"/>
            <a:ext cx="114444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</a:t>
            </a:r>
            <a:r>
              <a:rPr lang="ko-KR" altLang="en-US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통해 </a:t>
            </a:r>
            <a:r>
              <a:rPr lang="en-US" alt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</a:t>
            </a:r>
            <a:r>
              <a:rPr lang="ko-KR" altLang="en-US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이미지는 선명하다는 특성을 발견하였습니다</a:t>
            </a:r>
            <a:r>
              <a:rPr lang="en-US" alt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→ 이는, 멈춰</a:t>
            </a:r>
            <a:r>
              <a:rPr lang="en-US" alt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있는 자동차</a:t>
            </a:r>
            <a:r>
              <a:rPr lang="ko-KR" altLang="en-US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촬영 될 때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특성입니다.</a:t>
            </a:r>
            <a:endParaRPr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움직임으로 인한 모션 </a:t>
            </a:r>
            <a:r>
              <a:rPr lang="ko-KR" sz="15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Blur를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포함해서 </a:t>
            </a:r>
            <a:r>
              <a:rPr lang="ko-KR" sz="15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 초점이 흐릿하거</a:t>
            </a: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 하는</a:t>
            </a:r>
            <a:endParaRPr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현실 세계에서 다양한 상황에 대한 모델의 적응성을 평가하는데 중요하다고 판단하였습니다. </a:t>
            </a:r>
            <a:endParaRPr sz="1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08" name="Google Shape;808;p47"/>
          <p:cNvGrpSpPr/>
          <p:nvPr/>
        </p:nvGrpSpPr>
        <p:grpSpPr>
          <a:xfrm>
            <a:off x="400036" y="1347175"/>
            <a:ext cx="3870600" cy="428400"/>
            <a:chOff x="1342947" y="2207865"/>
            <a:chExt cx="3870600" cy="428400"/>
          </a:xfrm>
        </p:grpSpPr>
        <p:sp>
          <p:nvSpPr>
            <p:cNvPr id="809" name="Google Shape;809;p47"/>
            <p:cNvSpPr/>
            <p:nvPr/>
          </p:nvSpPr>
          <p:spPr>
            <a:xfrm>
              <a:off x="1342947" y="2207865"/>
              <a:ext cx="3870600" cy="428400"/>
            </a:xfrm>
            <a:prstGeom prst="rect">
              <a:avLst/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1385666" y="2236625"/>
              <a:ext cx="37851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 err="1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Blur</a:t>
              </a:r>
              <a:endParaRPr sz="1600" b="0" i="0" u="none" strike="noStrike" cap="none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811" name="Google Shape;811;p47"/>
          <p:cNvSpPr/>
          <p:nvPr/>
        </p:nvSpPr>
        <p:spPr>
          <a:xfrm>
            <a:off x="918726" y="1978554"/>
            <a:ext cx="10370287" cy="2989933"/>
          </a:xfrm>
          <a:prstGeom prst="rect">
            <a:avLst/>
          </a:prstGeom>
          <a:solidFill>
            <a:srgbClr val="F3EF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2" name="Google Shape;812;p47"/>
          <p:cNvSpPr/>
          <p:nvPr/>
        </p:nvSpPr>
        <p:spPr>
          <a:xfrm>
            <a:off x="5925706" y="3423065"/>
            <a:ext cx="386303" cy="331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3" name="Google Shape;81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9137" y="2342101"/>
            <a:ext cx="4652853" cy="251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9450" y="2342100"/>
            <a:ext cx="4378027" cy="251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8"/>
          <p:cNvSpPr/>
          <p:nvPr/>
        </p:nvSpPr>
        <p:spPr>
          <a:xfrm>
            <a:off x="0" y="1"/>
            <a:ext cx="1157400" cy="68580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21" name="Google Shape;821;p48"/>
          <p:cNvSpPr txBox="1"/>
          <p:nvPr/>
        </p:nvSpPr>
        <p:spPr>
          <a:xfrm>
            <a:off x="1328921" y="921625"/>
            <a:ext cx="408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Contents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22" name="Google Shape;822;p48"/>
          <p:cNvSpPr txBox="1"/>
          <p:nvPr/>
        </p:nvSpPr>
        <p:spPr>
          <a:xfrm>
            <a:off x="6096007" y="1845033"/>
            <a:ext cx="43383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 err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I</a:t>
            </a:r>
            <a:r>
              <a:rPr 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. </a:t>
            </a:r>
            <a:r>
              <a:rPr lang="ko-KR" sz="3200" dirty="0" err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Intro</a:t>
            </a:r>
            <a:endParaRPr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II. EDA</a:t>
            </a:r>
            <a:endParaRPr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III. 합성 데이터 활용</a:t>
            </a:r>
            <a:endParaRPr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IV.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모델검증</a:t>
            </a:r>
            <a:endParaRPr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 err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</a:t>
            </a:r>
            <a:r>
              <a:rPr 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실험관리</a:t>
            </a:r>
            <a:endParaRPr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24" name="Google Shape;8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574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EB28573-436F-0A21-0CBE-CF7A1AE8151D}"/>
              </a:ext>
            </a:extLst>
          </p:cNvPr>
          <p:cNvSpPr/>
          <p:nvPr/>
        </p:nvSpPr>
        <p:spPr>
          <a:xfrm rot="5400000">
            <a:off x="5740394" y="4993904"/>
            <a:ext cx="360218" cy="350982"/>
          </a:xfrm>
          <a:prstGeom prst="triangle">
            <a:avLst/>
          </a:prstGeom>
          <a:solidFill>
            <a:srgbClr val="BF57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E3C8E-0A97-EF1B-5D87-99E06D0D384C}"/>
              </a:ext>
            </a:extLst>
          </p:cNvPr>
          <p:cNvSpPr txBox="1"/>
          <p:nvPr/>
        </p:nvSpPr>
        <p:spPr>
          <a:xfrm>
            <a:off x="3048778" y="3275112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D0846D-0F03-EF23-051B-48C2B400A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" y="826634"/>
            <a:ext cx="7032885" cy="2655298"/>
          </a:xfrm>
          <a:prstGeom prst="rect">
            <a:avLst/>
          </a:prstGeom>
        </p:spPr>
      </p:pic>
      <p:grpSp>
        <p:nvGrpSpPr>
          <p:cNvPr id="829" name="Google Shape;829;p49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830" name="Google Shape;830;p49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831" name="Google Shape;831;p49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실험관리</a:t>
              </a:r>
              <a:endPara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832" name="Google Shape;832;p49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834" name="Google Shape;8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9"/>
          <p:cNvSpPr/>
          <p:nvPr/>
        </p:nvSpPr>
        <p:spPr>
          <a:xfrm>
            <a:off x="152370" y="2753438"/>
            <a:ext cx="6668308" cy="3300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37" name="Google Shape;837;p49"/>
          <p:cNvSpPr txBox="1"/>
          <p:nvPr/>
        </p:nvSpPr>
        <p:spPr>
          <a:xfrm>
            <a:off x="7669208" y="1975906"/>
            <a:ext cx="341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Mixup과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자체 제작한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CustomCutout을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적용하였을 때 가장 큰 성능 향상이 있었습니다.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38" name="Google Shape;838;p49"/>
          <p:cNvSpPr/>
          <p:nvPr/>
        </p:nvSpPr>
        <p:spPr>
          <a:xfrm>
            <a:off x="2810382" y="2485838"/>
            <a:ext cx="1058853" cy="267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839" name="Google Shape;839;p49"/>
          <p:cNvCxnSpPr>
            <a:cxnSpLocks/>
            <a:stCxn id="838" idx="3"/>
            <a:endCxn id="837" idx="1"/>
          </p:cNvCxnSpPr>
          <p:nvPr/>
        </p:nvCxnSpPr>
        <p:spPr>
          <a:xfrm flipV="1">
            <a:off x="3869235" y="2391556"/>
            <a:ext cx="3799973" cy="2280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1" name="Google Shape;841;p49"/>
          <p:cNvSpPr txBox="1"/>
          <p:nvPr/>
        </p:nvSpPr>
        <p:spPr>
          <a:xfrm>
            <a:off x="367200" y="3611238"/>
            <a:ext cx="79908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모델</a:t>
            </a:r>
            <a:endParaRPr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mmdetection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라이브러리에서 사용할 수 있는 거의 대부분의 모델을 실험하였으며 최종적으로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Cascade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R-CNN을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선정하였습니다.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2.   </a:t>
            </a:r>
            <a:r>
              <a:rPr lang="ko-KR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Backbone</a:t>
            </a:r>
            <a:endParaRPr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Backbone모델은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transformer과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CNN계열을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실험을 해보았습니다. 그 결과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CNN의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성능이 더 좋았고 그 중에서도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resnet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계열의 모델이 가장 우수하였습니다.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최종적으로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ResNeSt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200을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backbone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모델로 선정하였습니다.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3.   </a:t>
            </a:r>
            <a:r>
              <a:rPr lang="ko-KR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Augmentation</a:t>
            </a:r>
            <a:endParaRPr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다양한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Augmentation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기법들을 실험하였습니다.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Custom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Cutout은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차량의 다양한 부위를 하나씩 가려보면서 실험을 하였고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version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3까지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upgrade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하여 최적의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Cutout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방법을 찾아내었습니다.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43" name="Google Shape;843;p49"/>
          <p:cNvSpPr/>
          <p:nvPr/>
        </p:nvSpPr>
        <p:spPr>
          <a:xfrm>
            <a:off x="1384460" y="1202794"/>
            <a:ext cx="829627" cy="188073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44" name="Google Shape;844;p49"/>
          <p:cNvSpPr txBox="1"/>
          <p:nvPr/>
        </p:nvSpPr>
        <p:spPr>
          <a:xfrm>
            <a:off x="7640975" y="1303163"/>
            <a:ext cx="400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Resnet계열의 backbone이 가장 성능이 좋았음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cxnSp>
        <p:nvCxnSpPr>
          <p:cNvPr id="845" name="Google Shape;845;p49"/>
          <p:cNvCxnSpPr>
            <a:cxnSpLocks/>
          </p:cNvCxnSpPr>
          <p:nvPr/>
        </p:nvCxnSpPr>
        <p:spPr>
          <a:xfrm flipV="1">
            <a:off x="2214087" y="1493121"/>
            <a:ext cx="5342913" cy="196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7" name="Google Shape;847;p49"/>
          <p:cNvSpPr txBox="1"/>
          <p:nvPr/>
        </p:nvSpPr>
        <p:spPr>
          <a:xfrm>
            <a:off x="3009601" y="267147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49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830" name="Google Shape;830;p49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831" name="Google Shape;831;p49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실험관리</a:t>
              </a:r>
              <a:endParaRPr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832" name="Google Shape;832;p49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34" name="Google Shape;834;p49"/>
          <p:cNvSpPr txBox="1"/>
          <p:nvPr/>
        </p:nvSpPr>
        <p:spPr>
          <a:xfrm>
            <a:off x="259426" y="4649409"/>
            <a:ext cx="112632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저희는 최종적으로</a:t>
            </a:r>
            <a:r>
              <a:rPr lang="ko-KR" alt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Cascade</a:t>
            </a:r>
            <a:r>
              <a:rPr lang="ko-KR" alt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R-CNN</a:t>
            </a:r>
            <a:r>
              <a:rPr lang="en-US" alt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모델을 선정하였습니다</a:t>
            </a:r>
            <a:r>
              <a:rPr lang="en-US" alt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Cascade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R-CNN은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기존의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Faster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R-CNN이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높은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IoU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threshold를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가져갈 때,</a:t>
            </a:r>
            <a:endParaRPr lang="en-US" altLang="ko-KR"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Positive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Sample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(실제 객체)가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Negative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Sample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(배경) 수보다 부족하여 성능이 떨어지는 것을 개선한 모델입니다.</a:t>
            </a:r>
            <a:endParaRPr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Head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부분을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Cascade로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연결하고,</a:t>
            </a:r>
            <a:endParaRPr lang="en-US" altLang="ko-KR"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때 점진적으로 높은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IoU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Threshold를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적용하여 다양한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IoU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threshold에</a:t>
            </a:r>
            <a:r>
              <a:rPr lang="ko-KR" sz="15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대해 최적화를 할 수 있게 합니다.</a:t>
            </a:r>
            <a:endParaRPr sz="15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835" name="Google Shape;8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25" y="555050"/>
            <a:ext cx="11598600" cy="38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49"/>
          <p:cNvSpPr/>
          <p:nvPr/>
        </p:nvSpPr>
        <p:spPr>
          <a:xfrm>
            <a:off x="8574832" y="978800"/>
            <a:ext cx="2947667" cy="3020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Google Shape;223;p20">
            <a:extLst>
              <a:ext uri="{FF2B5EF4-FFF2-40B4-BE49-F238E27FC236}">
                <a16:creationId xmlns:a16="http://schemas.microsoft.com/office/drawing/2014/main" id="{40DA6F0E-5DDF-9539-7707-DD4E3EE62273}"/>
              </a:ext>
            </a:extLst>
          </p:cNvPr>
          <p:cNvSpPr/>
          <p:nvPr/>
        </p:nvSpPr>
        <p:spPr>
          <a:xfrm>
            <a:off x="239794" y="4563018"/>
            <a:ext cx="11598599" cy="1800463"/>
          </a:xfrm>
          <a:prstGeom prst="roundRect">
            <a:avLst>
              <a:gd name="adj" fmla="val 663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88394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Google Shape;842;p50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843" name="Google Shape;843;p50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844" name="Google Shape;844;p50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실험관리</a:t>
              </a:r>
              <a:endParaRPr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845" name="Google Shape;845;p50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847" name="Google Shape;8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75" y="574300"/>
            <a:ext cx="5541850" cy="303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75" y="3718875"/>
            <a:ext cx="5275800" cy="24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50"/>
          <p:cNvSpPr txBox="1"/>
          <p:nvPr/>
        </p:nvSpPr>
        <p:spPr>
          <a:xfrm>
            <a:off x="339675" y="6214713"/>
            <a:ext cx="671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 err="1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Object</a:t>
            </a:r>
            <a:r>
              <a:rPr lang="ko-KR" sz="11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</a:t>
            </a:r>
            <a:r>
              <a:rPr lang="ko-KR" sz="1100" dirty="0" err="1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Detection</a:t>
            </a:r>
            <a:r>
              <a:rPr lang="ko-KR" sz="11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영역에서 </a:t>
            </a:r>
            <a:r>
              <a:rPr lang="ko-KR" sz="1100" dirty="0" err="1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ResNeSt는</a:t>
            </a:r>
            <a:r>
              <a:rPr lang="ko-KR" sz="11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</a:t>
            </a:r>
            <a:r>
              <a:rPr lang="ko-KR" sz="1100" dirty="0" err="1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Faster</a:t>
            </a:r>
            <a:r>
              <a:rPr lang="ko-KR" sz="11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R-CNN 및 </a:t>
            </a:r>
            <a:r>
              <a:rPr lang="ko-KR" sz="1100" dirty="0" err="1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Cascade</a:t>
            </a:r>
            <a:r>
              <a:rPr lang="ko-KR" sz="11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R-CNN 에서 </a:t>
            </a:r>
            <a:r>
              <a:rPr lang="ko-KR" sz="1100" b="1" dirty="0" err="1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mAP가</a:t>
            </a:r>
            <a:r>
              <a:rPr lang="ko-KR" sz="1100" b="1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약 3% 높음 </a:t>
            </a:r>
            <a:endParaRPr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850" name="Google Shape;85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50"/>
          <p:cNvSpPr txBox="1"/>
          <p:nvPr/>
        </p:nvSpPr>
        <p:spPr>
          <a:xfrm>
            <a:off x="6866225" y="703679"/>
            <a:ext cx="4597800" cy="649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실험을 통해 </a:t>
            </a:r>
            <a:r>
              <a:rPr lang="en-US" altLang="ko-KR" sz="1200" b="1" dirty="0" err="1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BackBone</a:t>
            </a:r>
            <a:r>
              <a:rPr lang="ko-KR" altLang="en-US" sz="1200" b="1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은 </a:t>
            </a:r>
            <a:r>
              <a:rPr lang="en-US" altLang="ko-KR" sz="1200" b="1" dirty="0" err="1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ResNeSt</a:t>
            </a:r>
            <a:r>
              <a:rPr lang="en-US" altLang="ko-KR" sz="1200" b="1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</a:t>
            </a:r>
            <a:r>
              <a:rPr lang="ko-KR" altLang="en-US" sz="1200" b="1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모델을 선정하였습니다</a:t>
            </a:r>
            <a:r>
              <a:rPr lang="en-US" altLang="ko-KR" sz="1200" b="1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.</a:t>
            </a: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solidFill>
                <a:srgbClr val="292929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eorgia"/>
              <a:sym typeface="Georgi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차량 속성의 다양성 학습 : </a:t>
            </a:r>
            <a:endParaRPr sz="1600" b="1" dirty="0">
              <a:solidFill>
                <a:srgbClr val="292929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eorgia"/>
              <a:sym typeface="Georgi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다양한 차량 모델은 서로 다른 외관, 크기, 색상 등을 가지고 있습니다.</a:t>
            </a:r>
            <a:endParaRPr sz="1600" dirty="0">
              <a:solidFill>
                <a:srgbClr val="292929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eorgia"/>
              <a:sym typeface="Georgi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이러한 특성들은 이미지의 다양한 채널에 정보를 제공하는데, </a:t>
            </a:r>
            <a:endParaRPr lang="en-US" altLang="ko-KR" sz="1600" dirty="0">
              <a:solidFill>
                <a:srgbClr val="292929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eorgia"/>
              <a:sym typeface="Georgi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 err="1">
                <a:solidFill>
                  <a:srgbClr val="FF0000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ResNeSt의</a:t>
            </a:r>
            <a:r>
              <a:rPr lang="ko-KR" sz="1600" dirty="0">
                <a:solidFill>
                  <a:srgbClr val="FF0000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</a:t>
            </a:r>
            <a:r>
              <a:rPr lang="ko-KR" sz="1600" dirty="0" err="1">
                <a:solidFill>
                  <a:srgbClr val="FF0000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Split-Attention</a:t>
            </a:r>
            <a:r>
              <a:rPr lang="ko-KR" sz="1600" dirty="0">
                <a:solidFill>
                  <a:srgbClr val="FF0000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메커니즘</a:t>
            </a:r>
            <a:r>
              <a:rPr lang="ko-KR" sz="16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을 통해 이런 다양한 채널 간 상호작용을 효과적으로 작용하며 차량 속성의 다양성을 잘 학습할 수 있습니다.</a:t>
            </a:r>
            <a:endParaRPr sz="1600" dirty="0">
              <a:solidFill>
                <a:srgbClr val="292929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eorgia"/>
              <a:sym typeface="Georgi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1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다양한 도로 상황 처리 :</a:t>
            </a:r>
            <a:endParaRPr sz="1600" b="1" dirty="0">
              <a:solidFill>
                <a:srgbClr val="292929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eorgia"/>
              <a:sym typeface="Georgi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다양한 차량 유형, 다양한 도로 상황, 다양한 조명 조건과 같은 여러 환경이 존재합니다. 이런 다양성 때문에 모델이 학습 데이터에 </a:t>
            </a:r>
            <a:r>
              <a:rPr lang="ko-KR" sz="1600" dirty="0" err="1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overfitting될</a:t>
            </a:r>
            <a:r>
              <a:rPr lang="ko-KR" sz="16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가능성이 높습니다. </a:t>
            </a:r>
            <a:endParaRPr lang="en-US" altLang="ko-KR" sz="1600" dirty="0">
              <a:solidFill>
                <a:srgbClr val="292929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eorgia"/>
              <a:sym typeface="Georgi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 err="1">
                <a:solidFill>
                  <a:srgbClr val="FF0000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ResNeSt의</a:t>
            </a:r>
            <a:r>
              <a:rPr lang="ko-KR" sz="1600" dirty="0">
                <a:solidFill>
                  <a:srgbClr val="FF0000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</a:t>
            </a:r>
            <a:r>
              <a:rPr lang="ko-KR" sz="1600" dirty="0" err="1">
                <a:solidFill>
                  <a:srgbClr val="FF0000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Stochastic</a:t>
            </a:r>
            <a:r>
              <a:rPr lang="ko-KR" sz="1600" dirty="0">
                <a:solidFill>
                  <a:srgbClr val="FF0000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</a:t>
            </a:r>
            <a:r>
              <a:rPr lang="ko-KR" sz="1600" dirty="0" err="1">
                <a:solidFill>
                  <a:srgbClr val="FF0000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Depth</a:t>
            </a:r>
            <a:r>
              <a:rPr lang="ko-KR" sz="16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</a:t>
            </a:r>
            <a:r>
              <a:rPr lang="ko-KR" sz="1600" dirty="0">
                <a:solidFill>
                  <a:srgbClr val="FF0000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메커니즘</a:t>
            </a:r>
            <a:r>
              <a:rPr lang="ko-KR" sz="16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은 이런 </a:t>
            </a:r>
            <a:r>
              <a:rPr lang="ko-KR" sz="1600" dirty="0" err="1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overfitting을</a:t>
            </a:r>
            <a:r>
              <a:rPr lang="ko-KR" sz="1600" dirty="0">
                <a:solidFill>
                  <a:srgbClr val="292929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Georgia"/>
                <a:sym typeface="Georgia"/>
              </a:rPr>
              <a:t> 방지하고 모델의 일반화 능력을 향상시키는 데 도움이 됩니다.</a:t>
            </a:r>
            <a:endParaRPr sz="1600" dirty="0">
              <a:solidFill>
                <a:srgbClr val="292929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eorgia"/>
              <a:sym typeface="Georgi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92929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eorgia"/>
              <a:sym typeface="Georgia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92929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Georgia"/>
              <a:sym typeface="Georgia"/>
            </a:endParaRPr>
          </a:p>
        </p:txBody>
      </p:sp>
      <p:sp>
        <p:nvSpPr>
          <p:cNvPr id="852" name="Google Shape;852;p50"/>
          <p:cNvSpPr txBox="1"/>
          <p:nvPr/>
        </p:nvSpPr>
        <p:spPr>
          <a:xfrm>
            <a:off x="3009601" y="230647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[Back</a:t>
            </a:r>
            <a:r>
              <a:rPr lang="ko-KR" sz="320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Bone : </a:t>
            </a:r>
            <a:r>
              <a:rPr lang="ko-KR" sz="3200" b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ResNeSt</a:t>
            </a:r>
            <a:r>
              <a:rPr lang="ko-KR" sz="3200" b="0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24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0" y="1"/>
            <a:ext cx="1157400" cy="68580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328921" y="921625"/>
            <a:ext cx="408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Contents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6096007" y="1845033"/>
            <a:ext cx="43383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I. </a:t>
            </a: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Intro</a:t>
            </a:r>
            <a:endParaRPr lang="ko-KR" altLang="en-US"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II. EDA</a:t>
            </a:r>
            <a:endParaRPr lang="ko-KR" altLang="en-US" sz="3200" dirty="0">
              <a:solidFill>
                <a:srgbClr val="F6812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III.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 데이터 활용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IV.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모델검증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V. </a:t>
            </a:r>
            <a:r>
              <a:rPr lang="ko-KR" altLang="en-US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실험관리</a:t>
            </a:r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574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804A23E7-EA66-E217-E6F9-58EFE49E50F1}"/>
              </a:ext>
            </a:extLst>
          </p:cNvPr>
          <p:cNvSpPr/>
          <p:nvPr/>
        </p:nvSpPr>
        <p:spPr>
          <a:xfrm rot="5400000">
            <a:off x="5740394" y="2791879"/>
            <a:ext cx="360218" cy="350982"/>
          </a:xfrm>
          <a:prstGeom prst="triangle">
            <a:avLst/>
          </a:prstGeom>
          <a:solidFill>
            <a:srgbClr val="BF57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52"/>
          <p:cNvGrpSpPr/>
          <p:nvPr/>
        </p:nvGrpSpPr>
        <p:grpSpPr>
          <a:xfrm>
            <a:off x="3" y="-3"/>
            <a:ext cx="2733344" cy="428400"/>
            <a:chOff x="-138896" y="150472"/>
            <a:chExt cx="3958500" cy="428400"/>
          </a:xfrm>
        </p:grpSpPr>
        <p:sp>
          <p:nvSpPr>
            <p:cNvPr id="882" name="Google Shape;882;p52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883" name="Google Shape;883;p52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실험관리</a:t>
              </a:r>
              <a:endPara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884" name="Google Shape;884;p52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886" name="Google Shape;8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52"/>
          <p:cNvSpPr txBox="1"/>
          <p:nvPr/>
        </p:nvSpPr>
        <p:spPr>
          <a:xfrm>
            <a:off x="605725" y="4921725"/>
            <a:ext cx="970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Custom Cutout version.3 : version.2를 개선하여 최종적 가장 다양한 부위를 Cutout하여 version 3을 선택 함.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888" name="Google Shape;88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25" y="5275350"/>
            <a:ext cx="5637376" cy="11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6925" y="5321925"/>
            <a:ext cx="1158802" cy="1158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0" name="Google Shape;890;p52"/>
          <p:cNvCxnSpPr/>
          <p:nvPr/>
        </p:nvCxnSpPr>
        <p:spPr>
          <a:xfrm>
            <a:off x="6670475" y="5796875"/>
            <a:ext cx="16698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1" name="Google Shape;891;p52"/>
          <p:cNvSpPr txBox="1"/>
          <p:nvPr/>
        </p:nvSpPr>
        <p:spPr>
          <a:xfrm>
            <a:off x="605725" y="2894225"/>
            <a:ext cx="88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Custom Cutout version.2 : version.1에서 헤드라이트 및 로고에 대한 집중도를 덜도록 Cutout을 적용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92" name="Google Shape;892;p52"/>
          <p:cNvSpPr txBox="1"/>
          <p:nvPr/>
        </p:nvSpPr>
        <p:spPr>
          <a:xfrm>
            <a:off x="605725" y="1088600"/>
            <a:ext cx="738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Custom Cutout version.1 : 물체 간 가려짐에 대응하기 위한 Cutout을 적용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cxnSp>
        <p:nvCxnSpPr>
          <p:cNvPr id="893" name="Google Shape;893;p52"/>
          <p:cNvCxnSpPr>
            <a:stCxn id="894" idx="2"/>
          </p:cNvCxnSpPr>
          <p:nvPr/>
        </p:nvCxnSpPr>
        <p:spPr>
          <a:xfrm>
            <a:off x="10800612" y="1710925"/>
            <a:ext cx="14400" cy="35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5" name="Google Shape;895;p52"/>
          <p:cNvSpPr txBox="1"/>
          <p:nvPr/>
        </p:nvSpPr>
        <p:spPr>
          <a:xfrm>
            <a:off x="8897498" y="1837950"/>
            <a:ext cx="3062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GradCAM으로 Version 마다 변화를 관찰함</a:t>
            </a:r>
            <a:endParaRPr sz="110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896" name="Google Shape;89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725" y="1538813"/>
            <a:ext cx="2127626" cy="82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925" y="3367613"/>
            <a:ext cx="2127626" cy="82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5725" y="3337525"/>
            <a:ext cx="1872312" cy="8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52"/>
          <p:cNvSpPr txBox="1"/>
          <p:nvPr/>
        </p:nvSpPr>
        <p:spPr>
          <a:xfrm>
            <a:off x="3009601" y="230647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lang="ko-KR" sz="3200" b="1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실험관리 : CustomCutout</a:t>
            </a:r>
            <a:r>
              <a:rPr lang="ko-KR" sz="3200" b="1" i="0" u="none" strike="noStrike" cap="none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 </a:t>
            </a:r>
            <a:endParaRPr b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94" name="Google Shape;89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55150" y="618250"/>
            <a:ext cx="1090925" cy="109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978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4"/>
          <p:cNvSpPr txBox="1"/>
          <p:nvPr/>
        </p:nvSpPr>
        <p:spPr>
          <a:xfrm>
            <a:off x="-181024" y="4774110"/>
            <a:ext cx="425251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감사합니다</a:t>
            </a:r>
            <a:r>
              <a:rPr lang="en-US" altLang="ko-KR" sz="4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:) !</a:t>
            </a:r>
            <a:endParaRPr sz="4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888" name="Google Shape;888;p54"/>
          <p:cNvSpPr/>
          <p:nvPr/>
        </p:nvSpPr>
        <p:spPr>
          <a:xfrm>
            <a:off x="0" y="6590265"/>
            <a:ext cx="12192000" cy="267735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C0E9F0F-C98D-B7DF-555F-27B7D457F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25" y="437559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ME">
            <a:extLst>
              <a:ext uri="{FF2B5EF4-FFF2-40B4-BE49-F238E27FC236}">
                <a16:creationId xmlns:a16="http://schemas.microsoft.com/office/drawing/2014/main" id="{EEDCE753-50FC-FCD5-FC38-D315C579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34" y="4363684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ME">
            <a:extLst>
              <a:ext uri="{FF2B5EF4-FFF2-40B4-BE49-F238E27FC236}">
                <a16:creationId xmlns:a16="http://schemas.microsoft.com/office/drawing/2014/main" id="{1AEB0197-148E-2BB1-B28A-71C1D3A97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428" y="5123284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OME">
            <a:extLst>
              <a:ext uri="{FF2B5EF4-FFF2-40B4-BE49-F238E27FC236}">
                <a16:creationId xmlns:a16="http://schemas.microsoft.com/office/drawing/2014/main" id="{3145F86F-40F8-F68C-1A2C-AC3AA90F8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027" y="5694784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OME">
            <a:extLst>
              <a:ext uri="{FF2B5EF4-FFF2-40B4-BE49-F238E27FC236}">
                <a16:creationId xmlns:a16="http://schemas.microsoft.com/office/drawing/2014/main" id="{CDD75A67-1F89-BBAE-8FD6-94EBF76D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782" y="5760625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OME">
            <a:extLst>
              <a:ext uri="{FF2B5EF4-FFF2-40B4-BE49-F238E27FC236}">
                <a16:creationId xmlns:a16="http://schemas.microsoft.com/office/drawing/2014/main" id="{E1653F96-CA5A-F958-D571-0D3215A6D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75" y="5624239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OME">
            <a:extLst>
              <a:ext uri="{FF2B5EF4-FFF2-40B4-BE49-F238E27FC236}">
                <a16:creationId xmlns:a16="http://schemas.microsoft.com/office/drawing/2014/main" id="{D6129EBB-FF30-8B30-BB14-698123BFA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31" y="5128053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0EAFF4-A494-60C7-F0B5-2E0EC2554CE4}"/>
              </a:ext>
            </a:extLst>
          </p:cNvPr>
          <p:cNvSpPr txBox="1"/>
          <p:nvPr/>
        </p:nvSpPr>
        <p:spPr>
          <a:xfrm>
            <a:off x="228230" y="65841"/>
            <a:ext cx="7893698" cy="511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마치며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먼저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좋은 대회로 좋은 데이터를 경험 할 수 있게 기회를 주신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VISOL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DACON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감사드립니다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쉽게 접할 수 없는 합성 데이터라는 주제를 가지고 대회를 할 수 있어서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어느 다른 대회보다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의미있는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대회였던 것 같습니다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미래 지향적으로 저희 팀의 경험과 결과가 앞으로 많은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Resource Save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발전에 도움이 되었으면 좋겠습니다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7"/>
          <p:cNvGrpSpPr/>
          <p:nvPr/>
        </p:nvGrpSpPr>
        <p:grpSpPr>
          <a:xfrm>
            <a:off x="-138897" y="150472"/>
            <a:ext cx="2733344" cy="428400"/>
            <a:chOff x="-138896" y="150472"/>
            <a:chExt cx="3958500" cy="428400"/>
          </a:xfrm>
        </p:grpSpPr>
        <p:sp>
          <p:nvSpPr>
            <p:cNvPr id="148" name="Google Shape;148;p17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</a:rPr>
                <a:t>EDA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17"/>
          <p:cNvSpPr txBox="1"/>
          <p:nvPr/>
        </p:nvSpPr>
        <p:spPr>
          <a:xfrm>
            <a:off x="2594447" y="273170"/>
            <a:ext cx="7003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2" name="Google Shape;152;p17"/>
          <p:cNvGrpSpPr/>
          <p:nvPr/>
        </p:nvGrpSpPr>
        <p:grpSpPr>
          <a:xfrm>
            <a:off x="7283939" y="2349721"/>
            <a:ext cx="4753920" cy="2031343"/>
            <a:chOff x="6256647" y="4252089"/>
            <a:chExt cx="4753920" cy="2031343"/>
          </a:xfrm>
        </p:grpSpPr>
        <p:grpSp>
          <p:nvGrpSpPr>
            <p:cNvPr id="153" name="Google Shape;153;p17"/>
            <p:cNvGrpSpPr/>
            <p:nvPr/>
          </p:nvGrpSpPr>
          <p:grpSpPr>
            <a:xfrm>
              <a:off x="6256647" y="4252089"/>
              <a:ext cx="4753920" cy="579600"/>
              <a:chOff x="6264560" y="4252089"/>
              <a:chExt cx="4753920" cy="579600"/>
            </a:xfrm>
          </p:grpSpPr>
          <p:sp>
            <p:nvSpPr>
              <p:cNvPr id="154" name="Google Shape;154;p17"/>
              <p:cNvSpPr/>
              <p:nvPr/>
            </p:nvSpPr>
            <p:spPr>
              <a:xfrm>
                <a:off x="6456680" y="4297293"/>
                <a:ext cx="4561800" cy="489300"/>
              </a:xfrm>
              <a:prstGeom prst="rect">
                <a:avLst/>
              </a:prstGeom>
              <a:solidFill>
                <a:srgbClr val="FBC0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>
                <a:off x="7180827" y="4339100"/>
                <a:ext cx="2976300" cy="40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dirty="0" err="1">
                    <a:solidFill>
                      <a:schemeClr val="lt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Domain</a:t>
                </a:r>
                <a:r>
                  <a:rPr lang="ko-KR" sz="1800" dirty="0">
                    <a:solidFill>
                      <a:schemeClr val="lt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sz="1800" dirty="0" err="1">
                    <a:solidFill>
                      <a:schemeClr val="lt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Knowledge</a:t>
                </a:r>
                <a:endParaRPr sz="1800" dirty="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6264560" y="4252089"/>
                <a:ext cx="948300" cy="5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7" name="Google Shape;157;p17"/>
              <p:cNvCxnSpPr/>
              <p:nvPr/>
            </p:nvCxnSpPr>
            <p:spPr>
              <a:xfrm>
                <a:off x="7061594" y="4401102"/>
                <a:ext cx="0" cy="28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58" name="Google Shape;158;p17"/>
              <p:cNvSpPr/>
              <p:nvPr/>
            </p:nvSpPr>
            <p:spPr>
              <a:xfrm>
                <a:off x="10596880" y="4371700"/>
                <a:ext cx="340500" cy="340500"/>
              </a:xfrm>
              <a:prstGeom prst="rect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10612120" y="4374185"/>
                <a:ext cx="389763" cy="334756"/>
              </a:xfrm>
              <a:custGeom>
                <a:avLst/>
                <a:gdLst/>
                <a:ahLst/>
                <a:cxnLst/>
                <a:rect l="l" t="t" r="r" b="b"/>
                <a:pathLst>
                  <a:path w="885825" h="628650" extrusionOk="0">
                    <a:moveTo>
                      <a:pt x="810101" y="7144"/>
                    </a:moveTo>
                    <a:lnTo>
                      <a:pt x="322421" y="468154"/>
                    </a:lnTo>
                    <a:lnTo>
                      <a:pt x="88106" y="228124"/>
                    </a:lnTo>
                    <a:lnTo>
                      <a:pt x="7144" y="305276"/>
                    </a:lnTo>
                    <a:lnTo>
                      <a:pt x="318611" y="625316"/>
                    </a:lnTo>
                    <a:lnTo>
                      <a:pt x="400526" y="549116"/>
                    </a:lnTo>
                    <a:lnTo>
                      <a:pt x="887254" y="871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0" name="Google Shape;160;p17"/>
            <p:cNvGrpSpPr/>
            <p:nvPr/>
          </p:nvGrpSpPr>
          <p:grpSpPr>
            <a:xfrm>
              <a:off x="6256647" y="4977961"/>
              <a:ext cx="4753920" cy="579600"/>
              <a:chOff x="6264560" y="4935480"/>
              <a:chExt cx="4753920" cy="579600"/>
            </a:xfrm>
          </p:grpSpPr>
          <p:sp>
            <p:nvSpPr>
              <p:cNvPr id="161" name="Google Shape;161;p17"/>
              <p:cNvSpPr/>
              <p:nvPr/>
            </p:nvSpPr>
            <p:spPr>
              <a:xfrm>
                <a:off x="6456680" y="4980684"/>
                <a:ext cx="4561800" cy="489300"/>
              </a:xfrm>
              <a:prstGeom prst="rect">
                <a:avLst/>
              </a:prstGeom>
              <a:solidFill>
                <a:srgbClr val="F9A36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>
                <a:off x="7180827" y="5022491"/>
                <a:ext cx="2976300" cy="42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dirty="0" err="1">
                    <a:solidFill>
                      <a:schemeClr val="lt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Class</a:t>
                </a:r>
                <a:r>
                  <a:rPr lang="ko-KR" sz="1800" dirty="0">
                    <a:solidFill>
                      <a:schemeClr val="lt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별 시각화</a:t>
                </a:r>
                <a:endParaRPr sz="1800" dirty="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6264560" y="4935480"/>
                <a:ext cx="948300" cy="5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4" name="Google Shape;164;p17"/>
              <p:cNvCxnSpPr/>
              <p:nvPr/>
            </p:nvCxnSpPr>
            <p:spPr>
              <a:xfrm>
                <a:off x="7061594" y="5084493"/>
                <a:ext cx="0" cy="28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65" name="Google Shape;165;p17"/>
              <p:cNvSpPr/>
              <p:nvPr/>
            </p:nvSpPr>
            <p:spPr>
              <a:xfrm>
                <a:off x="10596880" y="5055091"/>
                <a:ext cx="340500" cy="340500"/>
              </a:xfrm>
              <a:prstGeom prst="rect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10612120" y="5057576"/>
                <a:ext cx="389763" cy="334756"/>
              </a:xfrm>
              <a:custGeom>
                <a:avLst/>
                <a:gdLst/>
                <a:ahLst/>
                <a:cxnLst/>
                <a:rect l="l" t="t" r="r" b="b"/>
                <a:pathLst>
                  <a:path w="885825" h="628650" extrusionOk="0">
                    <a:moveTo>
                      <a:pt x="810101" y="7144"/>
                    </a:moveTo>
                    <a:lnTo>
                      <a:pt x="322421" y="468154"/>
                    </a:lnTo>
                    <a:lnTo>
                      <a:pt x="88106" y="228124"/>
                    </a:lnTo>
                    <a:lnTo>
                      <a:pt x="7144" y="305276"/>
                    </a:lnTo>
                    <a:lnTo>
                      <a:pt x="318611" y="625316"/>
                    </a:lnTo>
                    <a:lnTo>
                      <a:pt x="400526" y="549116"/>
                    </a:lnTo>
                    <a:lnTo>
                      <a:pt x="887254" y="871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7" name="Google Shape;167;p17"/>
            <p:cNvGrpSpPr/>
            <p:nvPr/>
          </p:nvGrpSpPr>
          <p:grpSpPr>
            <a:xfrm>
              <a:off x="6256647" y="5703832"/>
              <a:ext cx="4753920" cy="579600"/>
              <a:chOff x="6264560" y="4935480"/>
              <a:chExt cx="4753920" cy="579600"/>
            </a:xfrm>
          </p:grpSpPr>
          <p:sp>
            <p:nvSpPr>
              <p:cNvPr id="168" name="Google Shape;168;p17"/>
              <p:cNvSpPr/>
              <p:nvPr/>
            </p:nvSpPr>
            <p:spPr>
              <a:xfrm>
                <a:off x="6456680" y="4980684"/>
                <a:ext cx="4561800" cy="489300"/>
              </a:xfrm>
              <a:prstGeom prst="rect">
                <a:avLst/>
              </a:prstGeom>
              <a:solidFill>
                <a:srgbClr val="F681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7180827" y="5022491"/>
                <a:ext cx="2976300" cy="42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dirty="0" err="1">
                    <a:solidFill>
                      <a:schemeClr val="lt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Insight</a:t>
                </a:r>
                <a:endParaRPr sz="1800" dirty="0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6264560" y="4935480"/>
                <a:ext cx="948300" cy="5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1" name="Google Shape;171;p17"/>
              <p:cNvCxnSpPr/>
              <p:nvPr/>
            </p:nvCxnSpPr>
            <p:spPr>
              <a:xfrm>
                <a:off x="7061594" y="5084493"/>
                <a:ext cx="0" cy="28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72" name="Google Shape;172;p17"/>
              <p:cNvSpPr/>
              <p:nvPr/>
            </p:nvSpPr>
            <p:spPr>
              <a:xfrm>
                <a:off x="10596880" y="5055091"/>
                <a:ext cx="340500" cy="340500"/>
              </a:xfrm>
              <a:prstGeom prst="rect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0612120" y="5057576"/>
                <a:ext cx="389763" cy="334756"/>
              </a:xfrm>
              <a:custGeom>
                <a:avLst/>
                <a:gdLst/>
                <a:ahLst/>
                <a:cxnLst/>
                <a:rect l="l" t="t" r="r" b="b"/>
                <a:pathLst>
                  <a:path w="885825" h="628650" extrusionOk="0">
                    <a:moveTo>
                      <a:pt x="810101" y="7144"/>
                    </a:moveTo>
                    <a:lnTo>
                      <a:pt x="322421" y="468154"/>
                    </a:lnTo>
                    <a:lnTo>
                      <a:pt x="88106" y="228124"/>
                    </a:lnTo>
                    <a:lnTo>
                      <a:pt x="7144" y="305276"/>
                    </a:lnTo>
                    <a:lnTo>
                      <a:pt x="318611" y="625316"/>
                    </a:lnTo>
                    <a:lnTo>
                      <a:pt x="400526" y="549116"/>
                    </a:lnTo>
                    <a:lnTo>
                      <a:pt x="887254" y="871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76" name="Google Shape;176;p17"/>
          <p:cNvSpPr txBox="1"/>
          <p:nvPr/>
        </p:nvSpPr>
        <p:spPr>
          <a:xfrm>
            <a:off x="6251175" y="6590275"/>
            <a:ext cx="6412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ko-KR" sz="600">
                <a:solidFill>
                  <a:schemeClr val="dk1"/>
                </a:solidFill>
              </a:rPr>
              <a:t>https://velog.io/@leejaejun/AIFFEL-FD-09-%ED%83%90%EC%83%89%EC%A0%81-%EB%8D%B0%EC%9D%B4%ED%84%B0-%EB%B6%84%EC%84%9D-EDA</a:t>
            </a:r>
            <a:endParaRPr sz="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74;p17"/>
          <p:cNvSpPr/>
          <p:nvPr/>
        </p:nvSpPr>
        <p:spPr>
          <a:xfrm>
            <a:off x="247633" y="2306202"/>
            <a:ext cx="7036306" cy="260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 이미지와 실제 세계의 </a:t>
            </a:r>
            <a:r>
              <a:rPr lang="ko-KR" sz="18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이미지간의</a:t>
            </a: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차이를 이해하고,</a:t>
            </a:r>
            <a:endParaRPr lang="en-US" altLang="ko-KR"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차이를 극복하기 위한 전략을 구성하는 것이 중요하며,</a:t>
            </a:r>
            <a:endParaRPr lang="en-US" altLang="ko-KR"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 데이터의 완벽한 </a:t>
            </a:r>
            <a:r>
              <a:rPr lang="ko-KR" sz="18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같은 장점을 최대한 활용하는 것이 필요합니다.</a:t>
            </a:r>
            <a:endParaRPr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다리꼴 9"/>
          <p:cNvSpPr/>
          <p:nvPr/>
        </p:nvSpPr>
        <p:spPr>
          <a:xfrm rot="10800000">
            <a:off x="1895116" y="4562787"/>
            <a:ext cx="8401768" cy="477233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82" name="Google Shape;182;p18"/>
          <p:cNvGrpSpPr/>
          <p:nvPr/>
        </p:nvGrpSpPr>
        <p:grpSpPr>
          <a:xfrm>
            <a:off x="-138897" y="150472"/>
            <a:ext cx="2733344" cy="428400"/>
            <a:chOff x="-138896" y="150472"/>
            <a:chExt cx="3958500" cy="428400"/>
          </a:xfrm>
        </p:grpSpPr>
        <p:sp>
          <p:nvSpPr>
            <p:cNvPr id="183" name="Google Shape;183;p18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8"/>
            <p:cNvSpPr txBox="1"/>
            <p:nvPr/>
          </p:nvSpPr>
          <p:spPr>
            <a:xfrm>
              <a:off x="208375" y="179937"/>
              <a:ext cx="326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EDA</a:t>
              </a:r>
              <a:endParaRPr dirty="0"/>
            </a:p>
          </p:txBody>
        </p:sp>
      </p:grpSp>
      <p:sp>
        <p:nvSpPr>
          <p:cNvPr id="185" name="Google Shape;185;p18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3009626" y="64482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ko-KR" sz="3200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 간 분포 확인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1083887" y="5200743"/>
            <a:ext cx="102579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각 클래스 별 500개로 불균형이 전혀 없는 상황</a:t>
            </a:r>
            <a:endParaRPr sz="3000" b="1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213" y="1629383"/>
            <a:ext cx="10491574" cy="291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9"/>
          <p:cNvGrpSpPr/>
          <p:nvPr/>
        </p:nvGrpSpPr>
        <p:grpSpPr>
          <a:xfrm>
            <a:off x="-67425" y="-3"/>
            <a:ext cx="2885600" cy="428400"/>
            <a:chOff x="-236547" y="150472"/>
            <a:chExt cx="4179000" cy="428400"/>
          </a:xfrm>
        </p:grpSpPr>
        <p:sp>
          <p:nvSpPr>
            <p:cNvPr id="195" name="Google Shape;195;p19"/>
            <p:cNvSpPr/>
            <p:nvPr/>
          </p:nvSpPr>
          <p:spPr>
            <a:xfrm>
              <a:off x="-138896" y="150472"/>
              <a:ext cx="3958500" cy="428400"/>
            </a:xfrm>
            <a:prstGeom prst="snip1Rect">
              <a:avLst>
                <a:gd name="adj" fmla="val 47970"/>
              </a:avLst>
            </a:prstGeom>
            <a:solidFill>
              <a:srgbClr val="F68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19"/>
            <p:cNvSpPr txBox="1"/>
            <p:nvPr/>
          </p:nvSpPr>
          <p:spPr>
            <a:xfrm>
              <a:off x="-236547" y="179925"/>
              <a:ext cx="4179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>
                  <a:solidFill>
                    <a:schemeClr val="lt1"/>
                  </a:solidFill>
                </a:rPr>
                <a:t>EDA : </a:t>
              </a:r>
              <a:r>
                <a:rPr lang="ko-KR" sz="1700" b="1">
                  <a:solidFill>
                    <a:schemeClr val="lt1"/>
                  </a:solidFill>
                </a:rPr>
                <a:t>Domain Knowledge </a:t>
              </a:r>
              <a:endPara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9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1385250" y="5436481"/>
            <a:ext cx="2994900" cy="7695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l="54237" t="8494" r="12463" b="23054"/>
          <a:stretch/>
        </p:blipFill>
        <p:spPr>
          <a:xfrm>
            <a:off x="8571180" y="551902"/>
            <a:ext cx="2419087" cy="166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 rotWithShape="1">
          <a:blip r:embed="rId4">
            <a:alphaModFix/>
          </a:blip>
          <a:srcRect l="50965" t="12447" b="17544"/>
          <a:stretch/>
        </p:blipFill>
        <p:spPr>
          <a:xfrm>
            <a:off x="8571182" y="2781436"/>
            <a:ext cx="2620084" cy="157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6219" y="2694898"/>
            <a:ext cx="1840594" cy="2179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19"/>
          <p:cNvCxnSpPr>
            <a:cxnSpLocks/>
            <a:endCxn id="203" idx="1"/>
          </p:cNvCxnSpPr>
          <p:nvPr/>
        </p:nvCxnSpPr>
        <p:spPr>
          <a:xfrm flipV="1">
            <a:off x="4380200" y="5589141"/>
            <a:ext cx="4293662" cy="25412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4" name="Google Shape;204;p19"/>
          <p:cNvSpPr/>
          <p:nvPr/>
        </p:nvSpPr>
        <p:spPr>
          <a:xfrm>
            <a:off x="1439850" y="5843261"/>
            <a:ext cx="288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002, 쉐보레</a:t>
            </a:r>
            <a:r>
              <a:rPr lang="en-US" altLang="ko-KR" sz="1400" b="1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1400" b="1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스파크 2016~2021</a:t>
            </a:r>
            <a:endParaRPr sz="1400" b="1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8507985" y="220763"/>
            <a:ext cx="237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스파크 1세대 (2011~2015)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8507985" y="2429938"/>
            <a:ext cx="246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스파크 2세대 (2016~2018)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9881224" y="4093981"/>
            <a:ext cx="1428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 : Daum 자동차</a:t>
            </a:r>
            <a:endParaRPr/>
          </a:p>
        </p:txBody>
      </p:sp>
      <p:cxnSp>
        <p:nvCxnSpPr>
          <p:cNvPr id="209" name="Google Shape;209;p19"/>
          <p:cNvCxnSpPr>
            <a:cxnSpLocks/>
            <a:endCxn id="200" idx="1"/>
          </p:cNvCxnSpPr>
          <p:nvPr/>
        </p:nvCxnSpPr>
        <p:spPr>
          <a:xfrm flipV="1">
            <a:off x="4407748" y="3568514"/>
            <a:ext cx="4163434" cy="225271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0" name="Google Shape;210;p19"/>
          <p:cNvSpPr/>
          <p:nvPr/>
        </p:nvSpPr>
        <p:spPr>
          <a:xfrm>
            <a:off x="9727114" y="2051637"/>
            <a:ext cx="1428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 : Daum 자동차</a:t>
            </a:r>
            <a:endParaRPr/>
          </a:p>
        </p:txBody>
      </p:sp>
      <p:pic>
        <p:nvPicPr>
          <p:cNvPr id="203" name="Google Shape;2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3862" y="4902333"/>
            <a:ext cx="2419100" cy="137361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/>
          <p:nvPr/>
        </p:nvSpPr>
        <p:spPr>
          <a:xfrm>
            <a:off x="8507985" y="4594533"/>
            <a:ext cx="246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sym typeface="Arial"/>
              </a:rPr>
              <a:t>스파크 2세대 (2</a:t>
            </a:r>
            <a:r>
              <a:rPr lang="ko-KR" b="1" dirty="0"/>
              <a:t>019~</a:t>
            </a:r>
            <a:r>
              <a:rPr lang="ko-KR" sz="1400" b="1" dirty="0">
                <a:solidFill>
                  <a:srgbClr val="000000"/>
                </a:solidFill>
                <a:sym typeface="Arial"/>
              </a:rPr>
              <a:t>)</a:t>
            </a:r>
            <a:endParaRPr sz="1400" b="1" dirty="0">
              <a:solidFill>
                <a:srgbClr val="000000"/>
              </a:solidFill>
              <a:sym typeface="Arial"/>
            </a:endParaRPr>
          </a:p>
        </p:txBody>
      </p:sp>
      <p:cxnSp>
        <p:nvCxnSpPr>
          <p:cNvPr id="212" name="Google Shape;212;p19"/>
          <p:cNvCxnSpPr>
            <a:cxnSpLocks/>
          </p:cNvCxnSpPr>
          <p:nvPr/>
        </p:nvCxnSpPr>
        <p:spPr>
          <a:xfrm flipV="1">
            <a:off x="3676813" y="1601827"/>
            <a:ext cx="4862692" cy="2174937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3" name="Google Shape;213;p19"/>
          <p:cNvSpPr/>
          <p:nvPr/>
        </p:nvSpPr>
        <p:spPr>
          <a:xfrm>
            <a:off x="2829525" y="32000"/>
            <a:ext cx="60129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214" name="Google Shape;214;p19"/>
          <p:cNvSpPr/>
          <p:nvPr/>
        </p:nvSpPr>
        <p:spPr>
          <a:xfrm>
            <a:off x="2066700" y="6226364"/>
            <a:ext cx="16320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스파크 2세대</a:t>
            </a:r>
            <a:endParaRPr sz="1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2080725" y="2323716"/>
            <a:ext cx="16320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 데이터</a:t>
            </a:r>
            <a:endParaRPr sz="1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9728824" y="6075181"/>
            <a:ext cx="1428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 : Daum 자동차</a:t>
            </a: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86;p18"/>
          <p:cNvSpPr txBox="1"/>
          <p:nvPr/>
        </p:nvSpPr>
        <p:spPr>
          <a:xfrm>
            <a:off x="2829525" y="88012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Arial"/>
                <a:ea typeface="Arial"/>
                <a:cs typeface="Arial"/>
                <a:sym typeface="Arial"/>
              </a:rPr>
              <a:t>Label Miss Match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 dirty="0"/>
          </a:p>
        </p:txBody>
      </p:sp>
      <p:sp>
        <p:nvSpPr>
          <p:cNvPr id="27" name="Google Shape;208;p19"/>
          <p:cNvSpPr/>
          <p:nvPr/>
        </p:nvSpPr>
        <p:spPr>
          <a:xfrm>
            <a:off x="330852" y="655311"/>
            <a:ext cx="6680572" cy="183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Class.txt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파일에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번으로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라벨링이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되어있는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스파크 차량은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2016~2021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년으로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표기가 되어있습니다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 학습 데이터의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이후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저희의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Domain Knowledge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와는 다르게 학습 데이터의 이미지는 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세대가 아닌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1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세대 스파크 차량들과 유사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하다 판단했습니다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Google Shape;214;p19"/>
          <p:cNvSpPr/>
          <p:nvPr/>
        </p:nvSpPr>
        <p:spPr>
          <a:xfrm>
            <a:off x="1099038" y="4845682"/>
            <a:ext cx="4147546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/>
              <a:t>로고 위치가 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세대 차량과 같음 </a:t>
            </a:r>
            <a:r>
              <a:rPr lang="en-US" altLang="ko-KR" sz="1800" b="1" dirty="0"/>
              <a:t>+ </a:t>
            </a:r>
            <a:r>
              <a:rPr lang="ko-KR" altLang="en-US" sz="1800" b="1" dirty="0"/>
              <a:t>외관</a:t>
            </a:r>
            <a:endParaRPr lang="en-US" altLang="ko-KR" sz="1800" b="1" dirty="0"/>
          </a:p>
        </p:txBody>
      </p:sp>
      <p:sp>
        <p:nvSpPr>
          <p:cNvPr id="31" name="Google Shape;215;p19"/>
          <p:cNvSpPr/>
          <p:nvPr/>
        </p:nvSpPr>
        <p:spPr>
          <a:xfrm>
            <a:off x="2202318" y="5427792"/>
            <a:ext cx="16320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r>
              <a:rPr lang="ko-KR" altLang="en-US" sz="1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된 값</a:t>
            </a:r>
            <a:endParaRPr sz="1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Google Shape;223;p20">
            <a:extLst>
              <a:ext uri="{FF2B5EF4-FFF2-40B4-BE49-F238E27FC236}">
                <a16:creationId xmlns:a16="http://schemas.microsoft.com/office/drawing/2014/main" id="{864D9CDA-5B2E-E93E-5FED-178E4918B606}"/>
              </a:ext>
            </a:extLst>
          </p:cNvPr>
          <p:cNvSpPr/>
          <p:nvPr/>
        </p:nvSpPr>
        <p:spPr>
          <a:xfrm>
            <a:off x="146975" y="661874"/>
            <a:ext cx="5342400" cy="1633202"/>
          </a:xfrm>
          <a:prstGeom prst="roundRect">
            <a:avLst>
              <a:gd name="adj" fmla="val 663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/>
          <p:nvPr/>
        </p:nvSpPr>
        <p:spPr>
          <a:xfrm>
            <a:off x="6191400" y="1246875"/>
            <a:ext cx="5496600" cy="3642300"/>
          </a:xfrm>
          <a:prstGeom prst="roundRect">
            <a:avLst>
              <a:gd name="adj" fmla="val 663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175050" y="1269300"/>
            <a:ext cx="5342400" cy="3642300"/>
          </a:xfrm>
          <a:prstGeom prst="roundRect">
            <a:avLst>
              <a:gd name="adj" fmla="val 663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3" y="-3"/>
            <a:ext cx="2733344" cy="428400"/>
          </a:xfrm>
          <a:prstGeom prst="snip1Rect">
            <a:avLst>
              <a:gd name="adj" fmla="val 47970"/>
            </a:avLst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226" name="Google Shape;22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275" y="1848548"/>
            <a:ext cx="2096699" cy="11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224" y="1490474"/>
            <a:ext cx="1841750" cy="20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 rotWithShape="1">
          <a:blip r:embed="rId4">
            <a:alphaModFix/>
          </a:blip>
          <a:srcRect l="33242" t="72074" r="16198" b="16307"/>
          <a:stretch/>
        </p:blipFill>
        <p:spPr>
          <a:xfrm>
            <a:off x="1580825" y="3860937"/>
            <a:ext cx="11525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 rotWithShape="1">
          <a:blip r:embed="rId3">
            <a:alphaModFix/>
          </a:blip>
          <a:srcRect l="7717" t="51563" r="65752" b="35850"/>
          <a:stretch/>
        </p:blipFill>
        <p:spPr>
          <a:xfrm>
            <a:off x="3056212" y="3860922"/>
            <a:ext cx="1152525" cy="29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/>
          <p:nvPr/>
        </p:nvSpPr>
        <p:spPr>
          <a:xfrm>
            <a:off x="997250" y="3031388"/>
            <a:ext cx="839400" cy="19792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3056212" y="2441631"/>
            <a:ext cx="652500" cy="16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cxnSp>
        <p:nvCxnSpPr>
          <p:cNvPr id="232" name="Google Shape;232;p20"/>
          <p:cNvCxnSpPr/>
          <p:nvPr/>
        </p:nvCxnSpPr>
        <p:spPr>
          <a:xfrm>
            <a:off x="1671200" y="3129401"/>
            <a:ext cx="313200" cy="631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3" name="Google Shape;233;p20"/>
          <p:cNvCxnSpPr>
            <a:stCxn id="226" idx="2"/>
            <a:endCxn id="229" idx="0"/>
          </p:cNvCxnSpPr>
          <p:nvPr/>
        </p:nvCxnSpPr>
        <p:spPr>
          <a:xfrm flipH="1">
            <a:off x="3632425" y="2980848"/>
            <a:ext cx="376200" cy="880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4" name="Google Shape;234;p20"/>
          <p:cNvSpPr/>
          <p:nvPr/>
        </p:nvSpPr>
        <p:spPr>
          <a:xfrm>
            <a:off x="1580825" y="4368979"/>
            <a:ext cx="258991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그릴 위 부분이 뒤집혀 있음</a:t>
            </a:r>
            <a:endParaRPr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275222" y="865575"/>
            <a:ext cx="166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0번 class</a:t>
            </a:r>
            <a:endParaRPr sz="1900" b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5958797" y="865575"/>
            <a:ext cx="166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32번 class</a:t>
            </a:r>
            <a:endParaRPr sz="1900" b="1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42426" y="1899438"/>
            <a:ext cx="2733350" cy="12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0"/>
          <p:cNvSpPr/>
          <p:nvPr/>
        </p:nvSpPr>
        <p:spPr>
          <a:xfrm>
            <a:off x="8966571" y="2590567"/>
            <a:ext cx="800100" cy="262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240" name="Google Shape;24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8800" y="1490476"/>
            <a:ext cx="1662300" cy="20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/>
          <p:nvPr/>
        </p:nvSpPr>
        <p:spPr>
          <a:xfrm>
            <a:off x="7282888" y="3229314"/>
            <a:ext cx="840000" cy="2759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cxnSp>
        <p:nvCxnSpPr>
          <p:cNvPr id="242" name="Google Shape;242;p20"/>
          <p:cNvCxnSpPr/>
          <p:nvPr/>
        </p:nvCxnSpPr>
        <p:spPr>
          <a:xfrm>
            <a:off x="7482760" y="3521553"/>
            <a:ext cx="640200" cy="702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3" name="Google Shape;243;p20"/>
          <p:cNvCxnSpPr>
            <a:stCxn id="238" idx="2"/>
          </p:cNvCxnSpPr>
          <p:nvPr/>
        </p:nvCxnSpPr>
        <p:spPr>
          <a:xfrm flipH="1">
            <a:off x="9417701" y="3134838"/>
            <a:ext cx="791400" cy="1057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7814247" y="4330900"/>
            <a:ext cx="2394854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그릴의 가로 격자</a:t>
            </a:r>
            <a:r>
              <a:rPr 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없음</a:t>
            </a:r>
            <a:endParaRPr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3468578" y="5476209"/>
            <a:ext cx="7763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실제 이미지와 거의 유사하나, 미세한 부분의 표현이 어렵습니다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246" name="Google Shape;24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/>
        </p:nvSpPr>
        <p:spPr>
          <a:xfrm>
            <a:off x="-67425" y="29450"/>
            <a:ext cx="288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</a:rPr>
              <a:t>EDA</a:t>
            </a:r>
            <a:endParaRPr sz="17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86;p18"/>
          <p:cNvSpPr txBox="1"/>
          <p:nvPr/>
        </p:nvSpPr>
        <p:spPr>
          <a:xfrm>
            <a:off x="2838874" y="178465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Domain Knowledge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사다리꼴 28"/>
          <p:cNvSpPr/>
          <p:nvPr/>
        </p:nvSpPr>
        <p:spPr>
          <a:xfrm rot="10800000">
            <a:off x="1937522" y="4943270"/>
            <a:ext cx="8401768" cy="477233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Google Shape;312;p23"/>
          <p:cNvSpPr/>
          <p:nvPr/>
        </p:nvSpPr>
        <p:spPr>
          <a:xfrm>
            <a:off x="4441822" y="5015138"/>
            <a:ext cx="3924785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Domain Knowledge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설명</a:t>
            </a: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다리꼴 23"/>
          <p:cNvSpPr/>
          <p:nvPr/>
        </p:nvSpPr>
        <p:spPr>
          <a:xfrm rot="10800000">
            <a:off x="1828800" y="4672524"/>
            <a:ext cx="8401768" cy="477233"/>
          </a:xfrm>
          <a:prstGeom prst="trapezoid">
            <a:avLst>
              <a:gd name="adj" fmla="val 251597"/>
            </a:avLst>
          </a:prstGeom>
          <a:gradFill>
            <a:gsLst>
              <a:gs pos="100000">
                <a:srgbClr val="F2F2F2"/>
              </a:gs>
              <a:gs pos="0">
                <a:srgbClr val="FEB9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3" y="-3"/>
            <a:ext cx="2733344" cy="428400"/>
          </a:xfrm>
          <a:prstGeom prst="snip1Rect">
            <a:avLst>
              <a:gd name="adj" fmla="val 47970"/>
            </a:avLst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0" y="6590265"/>
            <a:ext cx="12192000" cy="267600"/>
          </a:xfrm>
          <a:prstGeom prst="rect">
            <a:avLst/>
          </a:prstGeom>
          <a:solidFill>
            <a:srgbClr val="F681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65" y="1146017"/>
            <a:ext cx="2557271" cy="144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048" y="1146017"/>
            <a:ext cx="2507543" cy="12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/>
          <p:nvPr/>
        </p:nvSpPr>
        <p:spPr>
          <a:xfrm>
            <a:off x="607547" y="794828"/>
            <a:ext cx="21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IONIQ 일렉트릭 2019</a:t>
            </a:r>
            <a:endParaRPr sz="1400" b="1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7" name="Google Shape;25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416" y="3238543"/>
            <a:ext cx="2557271" cy="131910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3235321" y="794828"/>
            <a:ext cx="336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IONIQ </a:t>
            </a: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일렉트릭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2016-2018</a:t>
            </a:r>
            <a:endParaRPr sz="14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389861" y="2932102"/>
            <a:ext cx="30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IONIQ </a:t>
            </a:r>
            <a:r>
              <a:rPr lang="ko-KR" sz="14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하이브리드</a:t>
            </a:r>
            <a:r>
              <a:rPr 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2017-2018</a:t>
            </a:r>
            <a:endParaRPr sz="14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321" y="3345223"/>
            <a:ext cx="2557271" cy="121294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/>
          <p:nvPr/>
        </p:nvSpPr>
        <p:spPr>
          <a:xfrm>
            <a:off x="3235321" y="2930743"/>
            <a:ext cx="301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IONIQ 하이브리드 2019</a:t>
            </a:r>
            <a:endParaRPr sz="1400" b="1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62" name="Google Shape;262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72327" y="1725097"/>
            <a:ext cx="1957156" cy="204174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/>
          <p:nvPr/>
        </p:nvSpPr>
        <p:spPr>
          <a:xfrm>
            <a:off x="3193119" y="3995675"/>
            <a:ext cx="645000" cy="30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10076860" y="3238543"/>
            <a:ext cx="1047900" cy="45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cxnSp>
        <p:nvCxnSpPr>
          <p:cNvPr id="265" name="Google Shape;265;p21"/>
          <p:cNvCxnSpPr>
            <a:stCxn id="260" idx="3"/>
            <a:endCxn id="262" idx="1"/>
          </p:cNvCxnSpPr>
          <p:nvPr/>
        </p:nvCxnSpPr>
        <p:spPr>
          <a:xfrm rot="10800000" flipH="1">
            <a:off x="5792592" y="2745995"/>
            <a:ext cx="3679800" cy="1205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6" name="Google Shape;266;p21"/>
          <p:cNvSpPr/>
          <p:nvPr/>
        </p:nvSpPr>
        <p:spPr>
          <a:xfrm>
            <a:off x="2216071" y="5323363"/>
            <a:ext cx="8771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12번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class인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IONIQ 2017~2019 의 경우 연식과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하이브리드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일렉트릭에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따라 총 4가지 종류가 있습니다.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 EDA 결과 학습데이터는 </a:t>
            </a:r>
            <a:r>
              <a:rPr 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IONIQ </a:t>
            </a:r>
            <a:r>
              <a:rPr lang="ko-KR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하이브리드</a:t>
            </a:r>
            <a:r>
              <a:rPr 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2019</a:t>
            </a:r>
            <a:r>
              <a:rPr 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존재하였습니다.</a:t>
            </a:r>
            <a:endParaRPr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5664707" y="2534659"/>
            <a:ext cx="3743331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 데이터에는 하이브리드 2019만 존재</a:t>
            </a:r>
            <a:endParaRPr sz="14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69" name="Google Shape;2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36050" y="0"/>
            <a:ext cx="1455950" cy="4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1"/>
          <p:cNvSpPr txBox="1"/>
          <p:nvPr/>
        </p:nvSpPr>
        <p:spPr>
          <a:xfrm>
            <a:off x="-67425" y="29450"/>
            <a:ext cx="288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</a:rPr>
              <a:t>EDA</a:t>
            </a:r>
            <a:endParaRPr sz="17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86;p18"/>
          <p:cNvSpPr txBox="1"/>
          <p:nvPr/>
        </p:nvSpPr>
        <p:spPr>
          <a:xfrm>
            <a:off x="2885703" y="-26474"/>
            <a:ext cx="617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</a:t>
            </a:r>
            <a:r>
              <a:rPr lang="en-US" alt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Domain Knowledge</a:t>
            </a:r>
            <a:r>
              <a:rPr lang="ko-KR" sz="3200" b="0" i="0" u="none" strike="noStrike" cap="none" dirty="0">
                <a:solidFill>
                  <a:srgbClr val="F6812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] 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Google Shape;312;p23"/>
          <p:cNvSpPr/>
          <p:nvPr/>
        </p:nvSpPr>
        <p:spPr>
          <a:xfrm>
            <a:off x="4387807" y="4758393"/>
            <a:ext cx="3924785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Domain Knowledge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설명</a:t>
            </a: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2535</Words>
  <Application>Microsoft Office PowerPoint</Application>
  <PresentationFormat>와이드스크린</PresentationFormat>
  <Paragraphs>398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Malgun Gothic</vt:lpstr>
      <vt:lpstr>에스코어 드림 5 Medium</vt:lpstr>
      <vt:lpstr>에스코어 드림 8 Heavy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MB Kwak</dc:creator>
  <cp:lastModifiedBy>MB Kwak</cp:lastModifiedBy>
  <cp:revision>208</cp:revision>
  <dcterms:modified xsi:type="dcterms:W3CDTF">2023-06-25T14:51:55Z</dcterms:modified>
</cp:coreProperties>
</file>